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  <p:sldMasterId id="2147483669" r:id="rId2"/>
  </p:sldMasterIdLst>
  <p:notesMasterIdLst>
    <p:notesMasterId r:id="rId24"/>
  </p:notesMasterIdLst>
  <p:sldIdLst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2" r:id="rId15"/>
    <p:sldId id="273" r:id="rId16"/>
    <p:sldId id="274" r:id="rId17"/>
    <p:sldId id="275" r:id="rId18"/>
    <p:sldId id="276" r:id="rId19"/>
    <p:sldId id="278" r:id="rId20"/>
    <p:sldId id="279" r:id="rId21"/>
    <p:sldId id="280" r:id="rId22"/>
    <p:sldId id="277" r:id="rId23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4" autoAdjust="0"/>
    <p:restoredTop sz="75510" autoAdjust="0"/>
  </p:normalViewPr>
  <p:slideViewPr>
    <p:cSldViewPr>
      <p:cViewPr varScale="1">
        <p:scale>
          <a:sx n="64" d="100"/>
          <a:sy n="64" d="100"/>
        </p:scale>
        <p:origin x="-237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38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12714-75CB-4746-AACE-56F3A781DBCD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736E432-D6BB-4924-A051-22615B34696F}">
      <dgm:prSet phldrT="[Texte]"/>
      <dgm:spPr/>
      <dgm:t>
        <a:bodyPr/>
        <a:lstStyle/>
        <a:p>
          <a:r>
            <a:rPr lang="fr-FR" dirty="0"/>
            <a:t>Bertrand </a:t>
          </a:r>
          <a:r>
            <a:rPr lang="fr-FR" dirty="0" err="1"/>
            <a:t>Déchery</a:t>
          </a:r>
          <a:r>
            <a:rPr lang="fr-FR" dirty="0"/>
            <a:t> / Aline Walter</a:t>
          </a:r>
        </a:p>
      </dgm:t>
    </dgm:pt>
    <dgm:pt modelId="{33910A08-B174-4CBC-AE52-2AF375640699}" type="parTrans" cxnId="{AB3C38BA-DC6D-41E3-A820-1CFF9A7A3F4D}">
      <dgm:prSet/>
      <dgm:spPr/>
      <dgm:t>
        <a:bodyPr/>
        <a:lstStyle/>
        <a:p>
          <a:endParaRPr lang="fr-FR"/>
        </a:p>
      </dgm:t>
    </dgm:pt>
    <dgm:pt modelId="{BD1E65BF-C700-47B6-B64B-9CAF9F3ED8E8}" type="sibTrans" cxnId="{AB3C38BA-DC6D-41E3-A820-1CFF9A7A3F4D}">
      <dgm:prSet custT="1"/>
      <dgm:spPr/>
      <dgm:t>
        <a:bodyPr/>
        <a:lstStyle/>
        <a:p>
          <a:r>
            <a:rPr lang="fr-FR" sz="1000"/>
            <a:t>Chefs de projet</a:t>
          </a:r>
        </a:p>
      </dgm:t>
    </dgm:pt>
    <dgm:pt modelId="{5B497386-4F64-4C41-BD1C-D01DF500688E}">
      <dgm:prSet phldrT="[Texte]"/>
      <dgm:spPr/>
      <dgm:t>
        <a:bodyPr/>
        <a:lstStyle/>
        <a:p>
          <a:r>
            <a:rPr lang="fr-FR" dirty="0"/>
            <a:t>Alexandre Lebeau</a:t>
          </a:r>
        </a:p>
      </dgm:t>
    </dgm:pt>
    <dgm:pt modelId="{8723C3C9-CCF8-48ED-8B80-58B193FD0B8B}" type="parTrans" cxnId="{5BA35622-FF8D-49BB-A27E-509CF9622D2F}">
      <dgm:prSet/>
      <dgm:spPr/>
      <dgm:t>
        <a:bodyPr/>
        <a:lstStyle/>
        <a:p>
          <a:endParaRPr lang="fr-FR"/>
        </a:p>
      </dgm:t>
    </dgm:pt>
    <dgm:pt modelId="{4BA4CD00-35A7-4B61-A43B-F70145423A07}" type="sibTrans" cxnId="{5BA35622-FF8D-49BB-A27E-509CF9622D2F}">
      <dgm:prSet/>
      <dgm:spPr/>
      <dgm:t>
        <a:bodyPr/>
        <a:lstStyle/>
        <a:p>
          <a:r>
            <a:rPr lang="fr-FR"/>
            <a:t>Stagiaire en alternance</a:t>
          </a:r>
        </a:p>
      </dgm:t>
    </dgm:pt>
    <dgm:pt modelId="{CF9912E9-C466-4E08-8CE9-93F16EF9598C}">
      <dgm:prSet phldrT="[Texte]"/>
      <dgm:spPr/>
      <dgm:t>
        <a:bodyPr/>
        <a:lstStyle/>
        <a:p>
          <a:r>
            <a:rPr lang="fr-FR" dirty="0"/>
            <a:t>Nicolas </a:t>
          </a:r>
          <a:r>
            <a:rPr lang="fr-FR" dirty="0" err="1"/>
            <a:t>Reitz</a:t>
          </a:r>
          <a:endParaRPr lang="fr-FR" dirty="0"/>
        </a:p>
      </dgm:t>
    </dgm:pt>
    <dgm:pt modelId="{EEBEFC3C-C41A-4919-9FC0-EE908F66F118}" type="parTrans" cxnId="{B59BA854-9195-4AE7-89F9-E93BAC378459}">
      <dgm:prSet/>
      <dgm:spPr/>
      <dgm:t>
        <a:bodyPr/>
        <a:lstStyle/>
        <a:p>
          <a:endParaRPr lang="fr-FR"/>
        </a:p>
      </dgm:t>
    </dgm:pt>
    <dgm:pt modelId="{BF7527B7-F81D-4992-9A90-4F82E87B64E1}" type="sibTrans" cxnId="{B59BA854-9195-4AE7-89F9-E93BAC378459}">
      <dgm:prSet custT="1"/>
      <dgm:spPr/>
      <dgm:t>
        <a:bodyPr/>
        <a:lstStyle/>
        <a:p>
          <a:r>
            <a:rPr lang="fr-FR" sz="1000" dirty="0"/>
            <a:t>Stagiaire</a:t>
          </a:r>
          <a:endParaRPr lang="fr-FR" sz="1700" dirty="0"/>
        </a:p>
      </dgm:t>
    </dgm:pt>
    <dgm:pt modelId="{A30DBC7C-BBDE-469F-9C80-C4E4CB19EAFF}">
      <dgm:prSet phldrT="[Texte]"/>
      <dgm:spPr/>
      <dgm:t>
        <a:bodyPr/>
        <a:lstStyle/>
        <a:p>
          <a:r>
            <a:rPr lang="fr-FR" dirty="0"/>
            <a:t>Loïc </a:t>
          </a:r>
          <a:r>
            <a:rPr lang="fr-FR" dirty="0" err="1"/>
            <a:t>Gangloff</a:t>
          </a:r>
          <a:endParaRPr lang="fr-FR" dirty="0"/>
        </a:p>
      </dgm:t>
    </dgm:pt>
    <dgm:pt modelId="{D5ECEDFA-677C-42E5-83DE-815325D3BD78}" type="parTrans" cxnId="{1370BCEF-F042-43FD-BECF-F0DAC1D62791}">
      <dgm:prSet/>
      <dgm:spPr/>
      <dgm:t>
        <a:bodyPr/>
        <a:lstStyle/>
        <a:p>
          <a:endParaRPr lang="fr-FR"/>
        </a:p>
      </dgm:t>
    </dgm:pt>
    <dgm:pt modelId="{005051FC-84AC-47E5-9804-298ABE94AD21}" type="sibTrans" cxnId="{1370BCEF-F042-43FD-BECF-F0DAC1D62791}">
      <dgm:prSet custT="1"/>
      <dgm:spPr/>
      <dgm:t>
        <a:bodyPr/>
        <a:lstStyle/>
        <a:p>
          <a:r>
            <a:rPr lang="fr-FR" sz="1000"/>
            <a:t>Pilote de projet</a:t>
          </a:r>
        </a:p>
      </dgm:t>
    </dgm:pt>
    <dgm:pt modelId="{8107380C-4115-4196-949F-D7A58CAB9E4F}" type="pres">
      <dgm:prSet presAssocID="{84B12714-75CB-4746-AACE-56F3A781D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D474CF69-EAFA-4B8B-8FFA-844C5BC924C2}" type="pres">
      <dgm:prSet presAssocID="{A736E432-D6BB-4924-A051-22615B34696F}" presName="hierRoot1" presStyleCnt="0">
        <dgm:presLayoutVars>
          <dgm:hierBranch val="init"/>
        </dgm:presLayoutVars>
      </dgm:prSet>
      <dgm:spPr/>
    </dgm:pt>
    <dgm:pt modelId="{35DDF45E-A043-44FE-8188-F4468485C54C}" type="pres">
      <dgm:prSet presAssocID="{A736E432-D6BB-4924-A051-22615B34696F}" presName="rootComposite1" presStyleCnt="0"/>
      <dgm:spPr/>
    </dgm:pt>
    <dgm:pt modelId="{575DBC11-8A3C-4FD2-9E3F-F4696962F1E5}" type="pres">
      <dgm:prSet presAssocID="{A736E432-D6BB-4924-A051-22615B34696F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97119F32-06B5-4424-880B-97088A19D403}" type="pres">
      <dgm:prSet presAssocID="{A736E432-D6BB-4924-A051-22615B34696F}" presName="titleText1" presStyleLbl="fgAcc0" presStyleIdx="0" presStyleCnt="1" custLinFactNeighborY="11435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5C44C38-B7D1-4AD4-9911-05AB5B391DF9}" type="pres">
      <dgm:prSet presAssocID="{A736E432-D6BB-4924-A051-22615B34696F}" presName="rootConnector1" presStyleLbl="node1" presStyleIdx="0" presStyleCnt="3"/>
      <dgm:spPr/>
      <dgm:t>
        <a:bodyPr/>
        <a:lstStyle/>
        <a:p>
          <a:endParaRPr lang="fr-FR"/>
        </a:p>
      </dgm:t>
    </dgm:pt>
    <dgm:pt modelId="{E6540533-46EB-46E9-8AB9-6C0E2E61B878}" type="pres">
      <dgm:prSet presAssocID="{A736E432-D6BB-4924-A051-22615B34696F}" presName="hierChild2" presStyleCnt="0"/>
      <dgm:spPr/>
    </dgm:pt>
    <dgm:pt modelId="{F73A0067-EB0C-4B2E-BBC0-876A03DA159E}" type="pres">
      <dgm:prSet presAssocID="{D5ECEDFA-677C-42E5-83DE-815325D3BD78}" presName="Name37" presStyleLbl="parChTrans1D2" presStyleIdx="0" presStyleCnt="1"/>
      <dgm:spPr/>
      <dgm:t>
        <a:bodyPr/>
        <a:lstStyle/>
        <a:p>
          <a:endParaRPr lang="fr-FR"/>
        </a:p>
      </dgm:t>
    </dgm:pt>
    <dgm:pt modelId="{BFA538D8-0497-4AAD-850D-1BB457607177}" type="pres">
      <dgm:prSet presAssocID="{A30DBC7C-BBDE-469F-9C80-C4E4CB19EAFF}" presName="hierRoot2" presStyleCnt="0">
        <dgm:presLayoutVars>
          <dgm:hierBranch val="init"/>
        </dgm:presLayoutVars>
      </dgm:prSet>
      <dgm:spPr/>
    </dgm:pt>
    <dgm:pt modelId="{DFD9B22B-A87E-404B-9830-33FC373319A1}" type="pres">
      <dgm:prSet presAssocID="{A30DBC7C-BBDE-469F-9C80-C4E4CB19EAFF}" presName="rootComposite" presStyleCnt="0"/>
      <dgm:spPr/>
    </dgm:pt>
    <dgm:pt modelId="{7CE28AB6-25B7-4B43-9483-3851CF440A10}" type="pres">
      <dgm:prSet presAssocID="{A30DBC7C-BBDE-469F-9C80-C4E4CB19EAFF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013C101-4820-47A5-A453-64424C47ACC8}" type="pres">
      <dgm:prSet presAssocID="{A30DBC7C-BBDE-469F-9C80-C4E4CB19EAFF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B58C1B3-21AB-4788-B05A-C3ACA85A0D2C}" type="pres">
      <dgm:prSet presAssocID="{A30DBC7C-BBDE-469F-9C80-C4E4CB19EAFF}" presName="rootConnector" presStyleLbl="node2" presStyleIdx="0" presStyleCnt="0"/>
      <dgm:spPr/>
      <dgm:t>
        <a:bodyPr/>
        <a:lstStyle/>
        <a:p>
          <a:endParaRPr lang="fr-FR"/>
        </a:p>
      </dgm:t>
    </dgm:pt>
    <dgm:pt modelId="{AAB99E38-198F-4021-8A21-00E1B4A311D1}" type="pres">
      <dgm:prSet presAssocID="{A30DBC7C-BBDE-469F-9C80-C4E4CB19EAFF}" presName="hierChild4" presStyleCnt="0"/>
      <dgm:spPr/>
    </dgm:pt>
    <dgm:pt modelId="{E4711D7A-DA87-4E08-A082-26DD919027E2}" type="pres">
      <dgm:prSet presAssocID="{8723C3C9-CCF8-48ED-8B80-58B193FD0B8B}" presName="Name37" presStyleLbl="parChTrans1D3" presStyleIdx="0" presStyleCnt="2"/>
      <dgm:spPr/>
      <dgm:t>
        <a:bodyPr/>
        <a:lstStyle/>
        <a:p>
          <a:endParaRPr lang="fr-FR"/>
        </a:p>
      </dgm:t>
    </dgm:pt>
    <dgm:pt modelId="{7CCDCC0D-0A9F-4388-8CF2-10E9D1F98F30}" type="pres">
      <dgm:prSet presAssocID="{5B497386-4F64-4C41-BD1C-D01DF500688E}" presName="hierRoot2" presStyleCnt="0">
        <dgm:presLayoutVars>
          <dgm:hierBranch val="init"/>
        </dgm:presLayoutVars>
      </dgm:prSet>
      <dgm:spPr/>
    </dgm:pt>
    <dgm:pt modelId="{19CDB3AC-B68F-4581-A57D-C654CEADEE71}" type="pres">
      <dgm:prSet presAssocID="{5B497386-4F64-4C41-BD1C-D01DF500688E}" presName="rootComposite" presStyleCnt="0"/>
      <dgm:spPr/>
    </dgm:pt>
    <dgm:pt modelId="{9C36D209-6F8E-4AFB-A8C4-9D48D8664FA5}" type="pres">
      <dgm:prSet presAssocID="{5B497386-4F64-4C41-BD1C-D01DF500688E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FBA7B0AA-AF0C-461B-BCDA-0290790255CD}" type="pres">
      <dgm:prSet presAssocID="{5B497386-4F64-4C41-BD1C-D01DF500688E}" presName="titleText2" presStyleLbl="fgAcc1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60AD2A61-AF2F-4ACC-8FAC-7FF6E18E78BC}" type="pres">
      <dgm:prSet presAssocID="{5B497386-4F64-4C41-BD1C-D01DF500688E}" presName="rootConnector" presStyleLbl="node3" presStyleIdx="0" presStyleCnt="0"/>
      <dgm:spPr/>
      <dgm:t>
        <a:bodyPr/>
        <a:lstStyle/>
        <a:p>
          <a:endParaRPr lang="fr-FR"/>
        </a:p>
      </dgm:t>
    </dgm:pt>
    <dgm:pt modelId="{2A0F5B3D-10D8-4D8B-AB60-2046D4DC7AFE}" type="pres">
      <dgm:prSet presAssocID="{5B497386-4F64-4C41-BD1C-D01DF500688E}" presName="hierChild4" presStyleCnt="0"/>
      <dgm:spPr/>
    </dgm:pt>
    <dgm:pt modelId="{FC17FB30-5E5C-4BBE-94BF-294B07B12E38}" type="pres">
      <dgm:prSet presAssocID="{5B497386-4F64-4C41-BD1C-D01DF500688E}" presName="hierChild5" presStyleCnt="0"/>
      <dgm:spPr/>
    </dgm:pt>
    <dgm:pt modelId="{1321BB46-0D64-49E1-BADD-8BC886DD86AD}" type="pres">
      <dgm:prSet presAssocID="{EEBEFC3C-C41A-4919-9FC0-EE908F66F118}" presName="Name37" presStyleLbl="parChTrans1D3" presStyleIdx="1" presStyleCnt="2"/>
      <dgm:spPr/>
      <dgm:t>
        <a:bodyPr/>
        <a:lstStyle/>
        <a:p>
          <a:endParaRPr lang="fr-FR"/>
        </a:p>
      </dgm:t>
    </dgm:pt>
    <dgm:pt modelId="{8F5578D6-5416-42B6-A9F4-658296112910}" type="pres">
      <dgm:prSet presAssocID="{CF9912E9-C466-4E08-8CE9-93F16EF9598C}" presName="hierRoot2" presStyleCnt="0">
        <dgm:presLayoutVars>
          <dgm:hierBranch val="init"/>
        </dgm:presLayoutVars>
      </dgm:prSet>
      <dgm:spPr/>
    </dgm:pt>
    <dgm:pt modelId="{4F885103-C43E-4FEA-A0DE-2D80B9ED9D38}" type="pres">
      <dgm:prSet presAssocID="{CF9912E9-C466-4E08-8CE9-93F16EF9598C}" presName="rootComposite" presStyleCnt="0"/>
      <dgm:spPr/>
    </dgm:pt>
    <dgm:pt modelId="{9D2215F0-894A-43C2-B319-F793481BCC2B}" type="pres">
      <dgm:prSet presAssocID="{CF9912E9-C466-4E08-8CE9-93F16EF9598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210CB92-39F8-4C0F-B1B7-968C60F3604A}" type="pres">
      <dgm:prSet presAssocID="{CF9912E9-C466-4E08-8CE9-93F16EF9598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BE772DB0-631B-4C5A-86EE-BFC327D4BB44}" type="pres">
      <dgm:prSet presAssocID="{CF9912E9-C466-4E08-8CE9-93F16EF9598C}" presName="rootConnector" presStyleLbl="node3" presStyleIdx="0" presStyleCnt="0"/>
      <dgm:spPr/>
      <dgm:t>
        <a:bodyPr/>
        <a:lstStyle/>
        <a:p>
          <a:endParaRPr lang="fr-FR"/>
        </a:p>
      </dgm:t>
    </dgm:pt>
    <dgm:pt modelId="{4D16368F-2270-40F6-ACB2-C4CB7BF80BFE}" type="pres">
      <dgm:prSet presAssocID="{CF9912E9-C466-4E08-8CE9-93F16EF9598C}" presName="hierChild4" presStyleCnt="0"/>
      <dgm:spPr/>
    </dgm:pt>
    <dgm:pt modelId="{609743F6-CA93-4BB5-97D1-90EFAB974DF8}" type="pres">
      <dgm:prSet presAssocID="{CF9912E9-C466-4E08-8CE9-93F16EF9598C}" presName="hierChild5" presStyleCnt="0"/>
      <dgm:spPr/>
    </dgm:pt>
    <dgm:pt modelId="{535AE659-84F6-4FF1-B1CD-FB6B7A336C86}" type="pres">
      <dgm:prSet presAssocID="{A30DBC7C-BBDE-469F-9C80-C4E4CB19EAFF}" presName="hierChild5" presStyleCnt="0"/>
      <dgm:spPr/>
    </dgm:pt>
    <dgm:pt modelId="{5D9BB49E-18E1-40B9-A5F0-B797BC98FCF8}" type="pres">
      <dgm:prSet presAssocID="{A736E432-D6BB-4924-A051-22615B34696F}" presName="hierChild3" presStyleCnt="0"/>
      <dgm:spPr/>
    </dgm:pt>
  </dgm:ptLst>
  <dgm:cxnLst>
    <dgm:cxn modelId="{FCB094E1-95B8-46FC-B1DE-C3EAA3DA1751}" type="presOf" srcId="{CF9912E9-C466-4E08-8CE9-93F16EF9598C}" destId="{BE772DB0-631B-4C5A-86EE-BFC327D4BB44}" srcOrd="1" destOrd="0" presId="urn:microsoft.com/office/officeart/2008/layout/NameandTitleOrganizationalChart"/>
    <dgm:cxn modelId="{6804E782-458D-4B75-83FD-47F18F82FC4F}" type="presOf" srcId="{A736E432-D6BB-4924-A051-22615B34696F}" destId="{575DBC11-8A3C-4FD2-9E3F-F4696962F1E5}" srcOrd="0" destOrd="0" presId="urn:microsoft.com/office/officeart/2008/layout/NameandTitleOrganizationalChart"/>
    <dgm:cxn modelId="{68D061D3-4F50-4340-B449-C4E37C1C7716}" type="presOf" srcId="{CF9912E9-C466-4E08-8CE9-93F16EF9598C}" destId="{9D2215F0-894A-43C2-B319-F793481BCC2B}" srcOrd="0" destOrd="0" presId="urn:microsoft.com/office/officeart/2008/layout/NameandTitleOrganizationalChart"/>
    <dgm:cxn modelId="{998A7A63-55C1-42FB-A317-E892A707E7A1}" type="presOf" srcId="{005051FC-84AC-47E5-9804-298ABE94AD21}" destId="{7013C101-4820-47A5-A453-64424C47ACC8}" srcOrd="0" destOrd="0" presId="urn:microsoft.com/office/officeart/2008/layout/NameandTitleOrganizationalChart"/>
    <dgm:cxn modelId="{4EE0CD03-3DA6-4284-994D-7ACCEC8C41EC}" type="presOf" srcId="{D5ECEDFA-677C-42E5-83DE-815325D3BD78}" destId="{F73A0067-EB0C-4B2E-BBC0-876A03DA159E}" srcOrd="0" destOrd="0" presId="urn:microsoft.com/office/officeart/2008/layout/NameandTitleOrganizationalChart"/>
    <dgm:cxn modelId="{9B832F8F-710E-469B-9D7A-E3B0BAB03F3C}" type="presOf" srcId="{A736E432-D6BB-4924-A051-22615B34696F}" destId="{75C44C38-B7D1-4AD4-9911-05AB5B391DF9}" srcOrd="1" destOrd="0" presId="urn:microsoft.com/office/officeart/2008/layout/NameandTitleOrganizationalChart"/>
    <dgm:cxn modelId="{6B2A74C1-AEBA-45F7-ABA3-DC29B8E554F0}" type="presOf" srcId="{84B12714-75CB-4746-AACE-56F3A781DBCD}" destId="{8107380C-4115-4196-949F-D7A58CAB9E4F}" srcOrd="0" destOrd="0" presId="urn:microsoft.com/office/officeart/2008/layout/NameandTitleOrganizationalChart"/>
    <dgm:cxn modelId="{328ABDFC-3DF2-40C8-8CA0-F2AAA453FD89}" type="presOf" srcId="{A30DBC7C-BBDE-469F-9C80-C4E4CB19EAFF}" destId="{8B58C1B3-21AB-4788-B05A-C3ACA85A0D2C}" srcOrd="1" destOrd="0" presId="urn:microsoft.com/office/officeart/2008/layout/NameandTitleOrganizationalChart"/>
    <dgm:cxn modelId="{6076FAFB-751F-48AA-B059-3DD794D3313C}" type="presOf" srcId="{8723C3C9-CCF8-48ED-8B80-58B193FD0B8B}" destId="{E4711D7A-DA87-4E08-A082-26DD919027E2}" srcOrd="0" destOrd="0" presId="urn:microsoft.com/office/officeart/2008/layout/NameandTitleOrganizationalChart"/>
    <dgm:cxn modelId="{1370BCEF-F042-43FD-BECF-F0DAC1D62791}" srcId="{A736E432-D6BB-4924-A051-22615B34696F}" destId="{A30DBC7C-BBDE-469F-9C80-C4E4CB19EAFF}" srcOrd="0" destOrd="0" parTransId="{D5ECEDFA-677C-42E5-83DE-815325D3BD78}" sibTransId="{005051FC-84AC-47E5-9804-298ABE94AD21}"/>
    <dgm:cxn modelId="{B59BA854-9195-4AE7-89F9-E93BAC378459}" srcId="{A30DBC7C-BBDE-469F-9C80-C4E4CB19EAFF}" destId="{CF9912E9-C466-4E08-8CE9-93F16EF9598C}" srcOrd="1" destOrd="0" parTransId="{EEBEFC3C-C41A-4919-9FC0-EE908F66F118}" sibTransId="{BF7527B7-F81D-4992-9A90-4F82E87B64E1}"/>
    <dgm:cxn modelId="{4D0DA24C-8A37-4EC2-A099-F7E1D16555C3}" type="presOf" srcId="{EEBEFC3C-C41A-4919-9FC0-EE908F66F118}" destId="{1321BB46-0D64-49E1-BADD-8BC886DD86AD}" srcOrd="0" destOrd="0" presId="urn:microsoft.com/office/officeart/2008/layout/NameandTitleOrganizationalChart"/>
    <dgm:cxn modelId="{5E569089-CA73-462A-9C5C-0BBC5AF1CC54}" type="presOf" srcId="{5B497386-4F64-4C41-BD1C-D01DF500688E}" destId="{60AD2A61-AF2F-4ACC-8FAC-7FF6E18E78BC}" srcOrd="1" destOrd="0" presId="urn:microsoft.com/office/officeart/2008/layout/NameandTitleOrganizationalChart"/>
    <dgm:cxn modelId="{AB3C38BA-DC6D-41E3-A820-1CFF9A7A3F4D}" srcId="{84B12714-75CB-4746-AACE-56F3A781DBCD}" destId="{A736E432-D6BB-4924-A051-22615B34696F}" srcOrd="0" destOrd="0" parTransId="{33910A08-B174-4CBC-AE52-2AF375640699}" sibTransId="{BD1E65BF-C700-47B6-B64B-9CAF9F3ED8E8}"/>
    <dgm:cxn modelId="{D346E9AD-6FB2-4DEA-B00C-CC9F9142B06B}" type="presOf" srcId="{BF7527B7-F81D-4992-9A90-4F82E87B64E1}" destId="{7210CB92-39F8-4C0F-B1B7-968C60F3604A}" srcOrd="0" destOrd="0" presId="urn:microsoft.com/office/officeart/2008/layout/NameandTitleOrganizationalChart"/>
    <dgm:cxn modelId="{9847E785-5E9C-4CBB-B87A-BB46EF6AE047}" type="presOf" srcId="{A30DBC7C-BBDE-469F-9C80-C4E4CB19EAFF}" destId="{7CE28AB6-25B7-4B43-9483-3851CF440A10}" srcOrd="0" destOrd="0" presId="urn:microsoft.com/office/officeart/2008/layout/NameandTitleOrganizationalChart"/>
    <dgm:cxn modelId="{2FBD6E4C-A57C-4618-B1A4-A1BDDF8A4F9D}" type="presOf" srcId="{BD1E65BF-C700-47B6-B64B-9CAF9F3ED8E8}" destId="{97119F32-06B5-4424-880B-97088A19D403}" srcOrd="0" destOrd="0" presId="urn:microsoft.com/office/officeart/2008/layout/NameandTitleOrganizationalChart"/>
    <dgm:cxn modelId="{5BA35622-FF8D-49BB-A27E-509CF9622D2F}" srcId="{A30DBC7C-BBDE-469F-9C80-C4E4CB19EAFF}" destId="{5B497386-4F64-4C41-BD1C-D01DF500688E}" srcOrd="0" destOrd="0" parTransId="{8723C3C9-CCF8-48ED-8B80-58B193FD0B8B}" sibTransId="{4BA4CD00-35A7-4B61-A43B-F70145423A07}"/>
    <dgm:cxn modelId="{5B1BCB3E-60A2-4D82-B45C-BEE2545D94F8}" type="presOf" srcId="{4BA4CD00-35A7-4B61-A43B-F70145423A07}" destId="{FBA7B0AA-AF0C-461B-BCDA-0290790255CD}" srcOrd="0" destOrd="0" presId="urn:microsoft.com/office/officeart/2008/layout/NameandTitleOrganizationalChart"/>
    <dgm:cxn modelId="{AFB3D764-3935-4CCD-AA14-245392FA3645}" type="presOf" srcId="{5B497386-4F64-4C41-BD1C-D01DF500688E}" destId="{9C36D209-6F8E-4AFB-A8C4-9D48D8664FA5}" srcOrd="0" destOrd="0" presId="urn:microsoft.com/office/officeart/2008/layout/NameandTitleOrganizationalChart"/>
    <dgm:cxn modelId="{251D7A2F-763D-4AFC-85F3-E7572C047F8C}" type="presParOf" srcId="{8107380C-4115-4196-949F-D7A58CAB9E4F}" destId="{D474CF69-EAFA-4B8B-8FFA-844C5BC924C2}" srcOrd="0" destOrd="0" presId="urn:microsoft.com/office/officeart/2008/layout/NameandTitleOrganizationalChart"/>
    <dgm:cxn modelId="{0431D002-E022-4103-ABA7-3925ED37F022}" type="presParOf" srcId="{D474CF69-EAFA-4B8B-8FFA-844C5BC924C2}" destId="{35DDF45E-A043-44FE-8188-F4468485C54C}" srcOrd="0" destOrd="0" presId="urn:microsoft.com/office/officeart/2008/layout/NameandTitleOrganizationalChart"/>
    <dgm:cxn modelId="{F2EEA4F8-9D94-416C-BCAB-4678752D602C}" type="presParOf" srcId="{35DDF45E-A043-44FE-8188-F4468485C54C}" destId="{575DBC11-8A3C-4FD2-9E3F-F4696962F1E5}" srcOrd="0" destOrd="0" presId="urn:microsoft.com/office/officeart/2008/layout/NameandTitleOrganizationalChart"/>
    <dgm:cxn modelId="{2FE46E56-4DB0-46AD-A823-2C621F08B8A6}" type="presParOf" srcId="{35DDF45E-A043-44FE-8188-F4468485C54C}" destId="{97119F32-06B5-4424-880B-97088A19D403}" srcOrd="1" destOrd="0" presId="urn:microsoft.com/office/officeart/2008/layout/NameandTitleOrganizationalChart"/>
    <dgm:cxn modelId="{F469C467-98C1-4940-8100-D741A13B66A2}" type="presParOf" srcId="{35DDF45E-A043-44FE-8188-F4468485C54C}" destId="{75C44C38-B7D1-4AD4-9911-05AB5B391DF9}" srcOrd="2" destOrd="0" presId="urn:microsoft.com/office/officeart/2008/layout/NameandTitleOrganizationalChart"/>
    <dgm:cxn modelId="{D1B46CA9-8806-4176-87B5-80FF03ED1D3D}" type="presParOf" srcId="{D474CF69-EAFA-4B8B-8FFA-844C5BC924C2}" destId="{E6540533-46EB-46E9-8AB9-6C0E2E61B878}" srcOrd="1" destOrd="0" presId="urn:microsoft.com/office/officeart/2008/layout/NameandTitleOrganizationalChart"/>
    <dgm:cxn modelId="{85D7FC9E-DF39-42FF-9AAE-995E583C5314}" type="presParOf" srcId="{E6540533-46EB-46E9-8AB9-6C0E2E61B878}" destId="{F73A0067-EB0C-4B2E-BBC0-876A03DA159E}" srcOrd="0" destOrd="0" presId="urn:microsoft.com/office/officeart/2008/layout/NameandTitleOrganizationalChart"/>
    <dgm:cxn modelId="{F081F8C7-D081-42B1-ACCD-CE05E536DF78}" type="presParOf" srcId="{E6540533-46EB-46E9-8AB9-6C0E2E61B878}" destId="{BFA538D8-0497-4AAD-850D-1BB457607177}" srcOrd="1" destOrd="0" presId="urn:microsoft.com/office/officeart/2008/layout/NameandTitleOrganizationalChart"/>
    <dgm:cxn modelId="{5E68D7C4-3C53-49CB-95DE-922EF4574B62}" type="presParOf" srcId="{BFA538D8-0497-4AAD-850D-1BB457607177}" destId="{DFD9B22B-A87E-404B-9830-33FC373319A1}" srcOrd="0" destOrd="0" presId="urn:microsoft.com/office/officeart/2008/layout/NameandTitleOrganizationalChart"/>
    <dgm:cxn modelId="{8827711D-DEF3-4325-8B4C-061D1F664FC5}" type="presParOf" srcId="{DFD9B22B-A87E-404B-9830-33FC373319A1}" destId="{7CE28AB6-25B7-4B43-9483-3851CF440A10}" srcOrd="0" destOrd="0" presId="urn:microsoft.com/office/officeart/2008/layout/NameandTitleOrganizationalChart"/>
    <dgm:cxn modelId="{8AED8B18-34D7-4E06-8185-269F276552F1}" type="presParOf" srcId="{DFD9B22B-A87E-404B-9830-33FC373319A1}" destId="{7013C101-4820-47A5-A453-64424C47ACC8}" srcOrd="1" destOrd="0" presId="urn:microsoft.com/office/officeart/2008/layout/NameandTitleOrganizationalChart"/>
    <dgm:cxn modelId="{9A058B81-84BA-4B26-8B57-665528C392B9}" type="presParOf" srcId="{DFD9B22B-A87E-404B-9830-33FC373319A1}" destId="{8B58C1B3-21AB-4788-B05A-C3ACA85A0D2C}" srcOrd="2" destOrd="0" presId="urn:microsoft.com/office/officeart/2008/layout/NameandTitleOrganizationalChart"/>
    <dgm:cxn modelId="{48716A4C-45CB-4421-8B5C-FA8AE93F074C}" type="presParOf" srcId="{BFA538D8-0497-4AAD-850D-1BB457607177}" destId="{AAB99E38-198F-4021-8A21-00E1B4A311D1}" srcOrd="1" destOrd="0" presId="urn:microsoft.com/office/officeart/2008/layout/NameandTitleOrganizationalChart"/>
    <dgm:cxn modelId="{427DAC49-FE98-4B32-82B2-CC4655B62D4D}" type="presParOf" srcId="{AAB99E38-198F-4021-8A21-00E1B4A311D1}" destId="{E4711D7A-DA87-4E08-A082-26DD919027E2}" srcOrd="0" destOrd="0" presId="urn:microsoft.com/office/officeart/2008/layout/NameandTitleOrganizationalChart"/>
    <dgm:cxn modelId="{C632D0F3-3C0C-46B6-88DC-5D9D2C2D9C19}" type="presParOf" srcId="{AAB99E38-198F-4021-8A21-00E1B4A311D1}" destId="{7CCDCC0D-0A9F-4388-8CF2-10E9D1F98F30}" srcOrd="1" destOrd="0" presId="urn:microsoft.com/office/officeart/2008/layout/NameandTitleOrganizationalChart"/>
    <dgm:cxn modelId="{B0FB797B-90FB-4356-9150-5E81D3B1C9B1}" type="presParOf" srcId="{7CCDCC0D-0A9F-4388-8CF2-10E9D1F98F30}" destId="{19CDB3AC-B68F-4581-A57D-C654CEADEE71}" srcOrd="0" destOrd="0" presId="urn:microsoft.com/office/officeart/2008/layout/NameandTitleOrganizationalChart"/>
    <dgm:cxn modelId="{4687F775-EBFB-49C2-ADBB-0540793E41D7}" type="presParOf" srcId="{19CDB3AC-B68F-4581-A57D-C654CEADEE71}" destId="{9C36D209-6F8E-4AFB-A8C4-9D48D8664FA5}" srcOrd="0" destOrd="0" presId="urn:microsoft.com/office/officeart/2008/layout/NameandTitleOrganizationalChart"/>
    <dgm:cxn modelId="{90625CFF-760D-4078-A1EF-F25719CA379A}" type="presParOf" srcId="{19CDB3AC-B68F-4581-A57D-C654CEADEE71}" destId="{FBA7B0AA-AF0C-461B-BCDA-0290790255CD}" srcOrd="1" destOrd="0" presId="urn:microsoft.com/office/officeart/2008/layout/NameandTitleOrganizationalChart"/>
    <dgm:cxn modelId="{BAC7ED17-33E0-4B5C-9E87-5A704BD39E3B}" type="presParOf" srcId="{19CDB3AC-B68F-4581-A57D-C654CEADEE71}" destId="{60AD2A61-AF2F-4ACC-8FAC-7FF6E18E78BC}" srcOrd="2" destOrd="0" presId="urn:microsoft.com/office/officeart/2008/layout/NameandTitleOrganizationalChart"/>
    <dgm:cxn modelId="{2D6A7C1D-744C-43DB-8280-2C362FF93CC0}" type="presParOf" srcId="{7CCDCC0D-0A9F-4388-8CF2-10E9D1F98F30}" destId="{2A0F5B3D-10D8-4D8B-AB60-2046D4DC7AFE}" srcOrd="1" destOrd="0" presId="urn:microsoft.com/office/officeart/2008/layout/NameandTitleOrganizationalChart"/>
    <dgm:cxn modelId="{27CF0CBA-7648-40C8-B717-E77707E8626A}" type="presParOf" srcId="{7CCDCC0D-0A9F-4388-8CF2-10E9D1F98F30}" destId="{FC17FB30-5E5C-4BBE-94BF-294B07B12E38}" srcOrd="2" destOrd="0" presId="urn:microsoft.com/office/officeart/2008/layout/NameandTitleOrganizationalChart"/>
    <dgm:cxn modelId="{E4C1837C-F169-4255-A938-5EFEAEAF138A}" type="presParOf" srcId="{AAB99E38-198F-4021-8A21-00E1B4A311D1}" destId="{1321BB46-0D64-49E1-BADD-8BC886DD86AD}" srcOrd="2" destOrd="0" presId="urn:microsoft.com/office/officeart/2008/layout/NameandTitleOrganizationalChart"/>
    <dgm:cxn modelId="{1B0AED60-0431-47A6-AA03-55B1A8218F12}" type="presParOf" srcId="{AAB99E38-198F-4021-8A21-00E1B4A311D1}" destId="{8F5578D6-5416-42B6-A9F4-658296112910}" srcOrd="3" destOrd="0" presId="urn:microsoft.com/office/officeart/2008/layout/NameandTitleOrganizationalChart"/>
    <dgm:cxn modelId="{55A4E86D-ACB0-434F-B881-72DA64C09CD6}" type="presParOf" srcId="{8F5578D6-5416-42B6-A9F4-658296112910}" destId="{4F885103-C43E-4FEA-A0DE-2D80B9ED9D38}" srcOrd="0" destOrd="0" presId="urn:microsoft.com/office/officeart/2008/layout/NameandTitleOrganizationalChart"/>
    <dgm:cxn modelId="{A896837E-FBCB-4BF2-8AFD-00B60F4ED2E2}" type="presParOf" srcId="{4F885103-C43E-4FEA-A0DE-2D80B9ED9D38}" destId="{9D2215F0-894A-43C2-B319-F793481BCC2B}" srcOrd="0" destOrd="0" presId="urn:microsoft.com/office/officeart/2008/layout/NameandTitleOrganizationalChart"/>
    <dgm:cxn modelId="{47FD2AEC-9602-43F0-9F3D-D756880407A8}" type="presParOf" srcId="{4F885103-C43E-4FEA-A0DE-2D80B9ED9D38}" destId="{7210CB92-39F8-4C0F-B1B7-968C60F3604A}" srcOrd="1" destOrd="0" presId="urn:microsoft.com/office/officeart/2008/layout/NameandTitleOrganizationalChart"/>
    <dgm:cxn modelId="{D880664F-3832-4200-97F5-0B8928D4C3DD}" type="presParOf" srcId="{4F885103-C43E-4FEA-A0DE-2D80B9ED9D38}" destId="{BE772DB0-631B-4C5A-86EE-BFC327D4BB44}" srcOrd="2" destOrd="0" presId="urn:microsoft.com/office/officeart/2008/layout/NameandTitleOrganizationalChart"/>
    <dgm:cxn modelId="{798A5FB3-8538-4FC7-8CC8-7824A6F61CA0}" type="presParOf" srcId="{8F5578D6-5416-42B6-A9F4-658296112910}" destId="{4D16368F-2270-40F6-ACB2-C4CB7BF80BFE}" srcOrd="1" destOrd="0" presId="urn:microsoft.com/office/officeart/2008/layout/NameandTitleOrganizationalChart"/>
    <dgm:cxn modelId="{448A817D-ACD0-4CC6-BF1E-FB920AE7FCDF}" type="presParOf" srcId="{8F5578D6-5416-42B6-A9F4-658296112910}" destId="{609743F6-CA93-4BB5-97D1-90EFAB974DF8}" srcOrd="2" destOrd="0" presId="urn:microsoft.com/office/officeart/2008/layout/NameandTitleOrganizationalChart"/>
    <dgm:cxn modelId="{99498BB4-B80F-465B-B2B3-8F87EAF38991}" type="presParOf" srcId="{BFA538D8-0497-4AAD-850D-1BB457607177}" destId="{535AE659-84F6-4FF1-B1CD-FB6B7A336C86}" srcOrd="2" destOrd="0" presId="urn:microsoft.com/office/officeart/2008/layout/NameandTitleOrganizationalChart"/>
    <dgm:cxn modelId="{AC01D5C4-D6D4-451B-9ED7-58BF8E08F552}" type="presParOf" srcId="{D474CF69-EAFA-4B8B-8FFA-844C5BC924C2}" destId="{5D9BB49E-18E1-40B9-A5F0-B797BC98FCF8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BB46-0D64-49E1-BADD-8BC886DD86AD}">
      <dsp:nvSpPr>
        <dsp:cNvPr id="0" name=""/>
        <dsp:cNvSpPr/>
      </dsp:nvSpPr>
      <dsp:spPr>
        <a:xfrm>
          <a:off x="2104745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703"/>
              </a:lnTo>
              <a:lnTo>
                <a:pt x="766219" y="203703"/>
              </a:lnTo>
              <a:lnTo>
                <a:pt x="766219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11D7A-DA87-4E08-A082-26DD919027E2}">
      <dsp:nvSpPr>
        <dsp:cNvPr id="0" name=""/>
        <dsp:cNvSpPr/>
      </dsp:nvSpPr>
      <dsp:spPr>
        <a:xfrm>
          <a:off x="1338526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766219" y="0"/>
              </a:moveTo>
              <a:lnTo>
                <a:pt x="766219" y="203703"/>
              </a:lnTo>
              <a:lnTo>
                <a:pt x="0" y="203703"/>
              </a:lnTo>
              <a:lnTo>
                <a:pt x="0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0067-EB0C-4B2E-BBC0-876A03DA159E}">
      <dsp:nvSpPr>
        <dsp:cNvPr id="0" name=""/>
        <dsp:cNvSpPr/>
      </dsp:nvSpPr>
      <dsp:spPr>
        <a:xfrm>
          <a:off x="2059025" y="591812"/>
          <a:ext cx="91440" cy="34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5DBC11-8A3C-4FD2-9E3F-F4696962F1E5}">
      <dsp:nvSpPr>
        <dsp:cNvPr id="0" name=""/>
        <dsp:cNvSpPr/>
      </dsp:nvSpPr>
      <dsp:spPr>
        <a:xfrm>
          <a:off x="1533630" y="415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Bertrand </a:t>
          </a:r>
          <a:r>
            <a:rPr lang="fr-FR" sz="1200" kern="1200" dirty="0" err="1"/>
            <a:t>Déchery</a:t>
          </a:r>
          <a:r>
            <a:rPr lang="fr-FR" sz="1200" kern="1200" dirty="0"/>
            <a:t> / Aline Walter</a:t>
          </a:r>
        </a:p>
      </dsp:txBody>
      <dsp:txXfrm>
        <a:off x="1533630" y="415"/>
        <a:ext cx="1142231" cy="591396"/>
      </dsp:txXfrm>
    </dsp:sp>
    <dsp:sp modelId="{97119F32-06B5-4424-880B-97088A19D403}">
      <dsp:nvSpPr>
        <dsp:cNvPr id="0" name=""/>
        <dsp:cNvSpPr/>
      </dsp:nvSpPr>
      <dsp:spPr>
        <a:xfrm>
          <a:off x="1762076" y="482933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Chefs de projet</a:t>
          </a:r>
        </a:p>
      </dsp:txBody>
      <dsp:txXfrm>
        <a:off x="1762076" y="482933"/>
        <a:ext cx="1028008" cy="197132"/>
      </dsp:txXfrm>
    </dsp:sp>
    <dsp:sp modelId="{7CE28AB6-25B7-4B43-9483-3851CF440A10}">
      <dsp:nvSpPr>
        <dsp:cNvPr id="0" name=""/>
        <dsp:cNvSpPr/>
      </dsp:nvSpPr>
      <dsp:spPr>
        <a:xfrm>
          <a:off x="1533630" y="933508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Loïc </a:t>
          </a:r>
          <a:r>
            <a:rPr lang="fr-FR" sz="1200" kern="1200" dirty="0" err="1"/>
            <a:t>Gangloff</a:t>
          </a:r>
          <a:endParaRPr lang="fr-FR" sz="1200" kern="1200" dirty="0"/>
        </a:p>
      </dsp:txBody>
      <dsp:txXfrm>
        <a:off x="1533630" y="933508"/>
        <a:ext cx="1142231" cy="591396"/>
      </dsp:txXfrm>
    </dsp:sp>
    <dsp:sp modelId="{7013C101-4820-47A5-A453-64424C47ACC8}">
      <dsp:nvSpPr>
        <dsp:cNvPr id="0" name=""/>
        <dsp:cNvSpPr/>
      </dsp:nvSpPr>
      <dsp:spPr>
        <a:xfrm>
          <a:off x="1762076" y="1393484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Pilote de projet</a:t>
          </a:r>
        </a:p>
      </dsp:txBody>
      <dsp:txXfrm>
        <a:off x="1762076" y="1393484"/>
        <a:ext cx="1028008" cy="197132"/>
      </dsp:txXfrm>
    </dsp:sp>
    <dsp:sp modelId="{9C36D209-6F8E-4AFB-A8C4-9D48D8664FA5}">
      <dsp:nvSpPr>
        <dsp:cNvPr id="0" name=""/>
        <dsp:cNvSpPr/>
      </dsp:nvSpPr>
      <dsp:spPr>
        <a:xfrm>
          <a:off x="76741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Alexandre Lebeau</a:t>
          </a:r>
        </a:p>
      </dsp:txBody>
      <dsp:txXfrm>
        <a:off x="767410" y="1866601"/>
        <a:ext cx="1142231" cy="591396"/>
      </dsp:txXfrm>
    </dsp:sp>
    <dsp:sp modelId="{FBA7B0AA-AF0C-461B-BCDA-0290790255CD}">
      <dsp:nvSpPr>
        <dsp:cNvPr id="0" name=""/>
        <dsp:cNvSpPr/>
      </dsp:nvSpPr>
      <dsp:spPr>
        <a:xfrm>
          <a:off x="99585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4445" rIns="17780" bIns="4445" numCol="1" spcCol="1270" anchor="ctr" anchorCtr="0">
          <a:noAutofit/>
        </a:bodyPr>
        <a:lstStyle/>
        <a:p>
          <a:pPr lvl="0" algn="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700" kern="1200"/>
            <a:t>Stagiaire en alternance</a:t>
          </a:r>
        </a:p>
      </dsp:txBody>
      <dsp:txXfrm>
        <a:off x="995856" y="2326576"/>
        <a:ext cx="1028008" cy="197132"/>
      </dsp:txXfrm>
    </dsp:sp>
    <dsp:sp modelId="{9D2215F0-894A-43C2-B319-F793481BCC2B}">
      <dsp:nvSpPr>
        <dsp:cNvPr id="0" name=""/>
        <dsp:cNvSpPr/>
      </dsp:nvSpPr>
      <dsp:spPr>
        <a:xfrm>
          <a:off x="229985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Nicolas </a:t>
          </a:r>
          <a:r>
            <a:rPr lang="fr-FR" sz="1200" kern="1200" dirty="0" err="1"/>
            <a:t>Reitz</a:t>
          </a:r>
          <a:endParaRPr lang="fr-FR" sz="1200" kern="1200" dirty="0"/>
        </a:p>
      </dsp:txBody>
      <dsp:txXfrm>
        <a:off x="2299850" y="1866601"/>
        <a:ext cx="1142231" cy="591396"/>
      </dsp:txXfrm>
    </dsp:sp>
    <dsp:sp modelId="{7210CB92-39F8-4C0F-B1B7-968C60F3604A}">
      <dsp:nvSpPr>
        <dsp:cNvPr id="0" name=""/>
        <dsp:cNvSpPr/>
      </dsp:nvSpPr>
      <dsp:spPr>
        <a:xfrm>
          <a:off x="252829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dirty="0"/>
            <a:t>Stagiaire</a:t>
          </a:r>
          <a:endParaRPr lang="fr-FR" sz="1700" kern="1200" dirty="0"/>
        </a:p>
      </dsp:txBody>
      <dsp:txXfrm>
        <a:off x="2528296" y="2326576"/>
        <a:ext cx="1028008" cy="197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4E6DF-6289-4ADB-86BC-30F8D2D48773}" type="datetimeFigureOut">
              <a:rPr lang="fr-FR" smtClean="0"/>
              <a:t>17/09/12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E3597-659B-450E-9417-090442410AE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270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Groupe Atos est né le 1er juillet 2011, à la suite de la fusion entre Atos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Siemens IT Solutions and Services.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1655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JQueryMenu</a:t>
            </a:r>
            <a:r>
              <a:rPr lang="fr-FR" dirty="0" smtClean="0"/>
              <a:t> met en œuvre l’animation</a:t>
            </a:r>
            <a:r>
              <a:rPr lang="fr-FR" baseline="0" dirty="0" smtClean="0"/>
              <a:t> de bas en haut des éléments de la barre permanente.</a:t>
            </a:r>
          </a:p>
          <a:p>
            <a:r>
              <a:rPr lang="fr-FR" baseline="0" dirty="0" err="1" smtClean="0"/>
              <a:t>Jquery.dock</a:t>
            </a:r>
            <a:r>
              <a:rPr lang="fr-FR" baseline="0" dirty="0" smtClean="0"/>
              <a:t> met en œuvre l’animation de type dock MAC OS X.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2709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tests d’intégration</a:t>
            </a:r>
            <a:r>
              <a:rPr lang="fr-FR" baseline="0" dirty="0" smtClean="0"/>
              <a:t>s se sont réalisés en croisés, c.-à-d. « on test ce que l’on ne développe pas ».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79876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Les fichiers</a:t>
            </a:r>
            <a:r>
              <a:rPr lang="fr-FR" baseline="0" dirty="0" smtClean="0"/>
              <a:t> à déployer sont des .</a:t>
            </a:r>
            <a:r>
              <a:rPr lang="fr-FR" baseline="0" dirty="0" err="1" smtClean="0"/>
              <a:t>war</a:t>
            </a:r>
            <a:r>
              <a:rPr lang="fr-FR" baseline="0" dirty="0" smtClean="0"/>
              <a:t> dans le cadre du projet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688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8767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Aux travers des différentes demandes, j’ai pu intervenir sur tous les modules développés.</a:t>
            </a:r>
          </a:p>
          <a:p>
            <a:r>
              <a:rPr lang="fr-FR" dirty="0" smtClean="0"/>
              <a:t>Le</a:t>
            </a:r>
            <a:r>
              <a:rPr lang="fr-FR" baseline="0" dirty="0" smtClean="0"/>
              <a:t> nid à piège en terme d’accessibilité est la barre permanente:</a:t>
            </a:r>
          </a:p>
          <a:p>
            <a:r>
              <a:rPr lang="fr-FR" baseline="0" dirty="0" smtClean="0"/>
              <a:t>1</a:t>
            </a:r>
            <a:r>
              <a:rPr lang="fr-FR" baseline="30000" dirty="0" smtClean="0"/>
              <a:t>ère</a:t>
            </a:r>
            <a:r>
              <a:rPr lang="fr-FR" baseline="0" dirty="0" smtClean="0"/>
              <a:t>  difficulté : affichage de bas en haut != du sens normal d’affichage (haut-gauche vers bas-droit)</a:t>
            </a:r>
          </a:p>
          <a:p>
            <a:r>
              <a:rPr lang="fr-FR" baseline="0" dirty="0" smtClean="0"/>
              <a:t>2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la hauteur est fixe =&gt; comment afficher le contenu de manière optimal</a:t>
            </a:r>
          </a:p>
          <a:p>
            <a:r>
              <a:rPr lang="fr-FR" baseline="0" dirty="0" smtClean="0"/>
              <a:t>3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la place disponible est sur la largeur (quantité d’information limité) </a:t>
            </a:r>
          </a:p>
          <a:p>
            <a:r>
              <a:rPr lang="fr-FR" baseline="0" dirty="0" smtClean="0"/>
              <a:t>4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place limité en fonction de la résolution de l’écran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314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Sur ce développement mi</a:t>
            </a:r>
            <a:r>
              <a:rPr lang="fr-FR" baseline="0" dirty="0" smtClean="0"/>
              <a:t>se à jour de l’affichage des résultats, de la partie recherche et filtre et ajout de la partie promotion. ET Amélioration du groupement.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81675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SS2I à une envergure internationale est présente dans de nombreux pays dont la France, Allemagne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 Royaume-Uni et Ireland regroupent le plus de collaborateurs.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Atos a été le partenaire informatique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JO 2012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d’activité: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public, santé et transport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 financier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Services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de l’énergie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Télécom, média et technologie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Activité de l’agence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Metz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TMA, Études &amp; développement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DRUPAL , JAHIA,  JAVA/JEE, 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[CMS, portail,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groupware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], Tierce Maintenance Applicative)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Intégration de systèmes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ENT / TICE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Support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87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Hiérarchie : Eric, Bertrand, Aline,</a:t>
            </a:r>
            <a:r>
              <a:rPr lang="fr-FR" baseline="0" dirty="0" smtClean="0"/>
              <a:t> Loïc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73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3 étapes principales: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dirty="0" smtClean="0"/>
              <a:t>Réflexion</a:t>
            </a:r>
            <a:r>
              <a:rPr lang="fr-FR" baseline="0" dirty="0" smtClean="0"/>
              <a:t> du client (soumission d’une idée </a:t>
            </a:r>
            <a:r>
              <a:rPr lang="fr-FR" baseline="0" dirty="0" smtClean="0">
                <a:sym typeface="Wingdings" pitchFamily="2" charset="2"/>
              </a:rPr>
              <a:t> Affectation)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Traitement par Atos (Diagnostic </a:t>
            </a:r>
            <a:r>
              <a:rPr lang="fr-FR" baseline="0" dirty="0" smtClean="0">
                <a:sym typeface="Wingdings" pitchFamily="2" charset="2"/>
              </a:rPr>
              <a:t> Résolu / Livraison)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Test du client (VA </a:t>
            </a:r>
            <a:r>
              <a:rPr lang="fr-FR" baseline="0" dirty="0" smtClean="0">
                <a:sym typeface="Wingdings" pitchFamily="2" charset="2"/>
              </a:rPr>
              <a:t> Fermé)</a:t>
            </a:r>
          </a:p>
          <a:p>
            <a:pPr marL="0" lvl="0" indent="0">
              <a:buFont typeface="+mj-lt"/>
              <a:buNone/>
            </a:pPr>
            <a:r>
              <a:rPr lang="fr-FR" baseline="0" dirty="0" smtClean="0">
                <a:sym typeface="Wingdings" pitchFamily="2" charset="2"/>
              </a:rPr>
              <a:t>Mais avant, présentation de la gestion de configuration et du PDL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543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Remonté dans les</a:t>
            </a:r>
            <a:r>
              <a:rPr lang="fr-FR" baseline="0" dirty="0" smtClean="0"/>
              <a:t> révisions d’un document</a:t>
            </a:r>
          </a:p>
          <a:p>
            <a:r>
              <a:rPr lang="fr-FR" baseline="0" dirty="0" smtClean="0"/>
              <a:t>Retrouver les documents associés à d’autres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14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10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 portail des lorrains n’est qu’un</a:t>
            </a:r>
            <a:r>
              <a:rPr lang="fr-FR" baseline="0" dirty="0" smtClean="0"/>
              <a:t> des projets de </a:t>
            </a:r>
            <a:r>
              <a:rPr lang="fr-FR" baseline="0" dirty="0" err="1" smtClean="0"/>
              <a:t>XXNet</a:t>
            </a:r>
            <a:r>
              <a:rPr lang="fr-FR" baseline="0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0389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0" descr="109719447_75_HR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9494" y="699247"/>
            <a:ext cx="8551769" cy="4826094"/>
          </a:xfrm>
          <a:prstGeom prst="rect">
            <a:avLst/>
          </a:prstGeom>
        </p:spPr>
      </p:pic>
      <p:sp>
        <p:nvSpPr>
          <p:cNvPr id="13" name="Title 1"/>
          <p:cNvSpPr>
            <a:spLocks noGrp="1" noChangeAspect="1"/>
          </p:cNvSpPr>
          <p:nvPr>
            <p:ph type="ctrTitle"/>
          </p:nvPr>
        </p:nvSpPr>
        <p:spPr>
          <a:xfrm>
            <a:off x="648000" y="1529700"/>
            <a:ext cx="7920880" cy="1470025"/>
          </a:xfrm>
        </p:spPr>
        <p:txBody>
          <a:bodyPr>
            <a:noAutofit/>
          </a:bodyPr>
          <a:lstStyle>
            <a:lvl1pPr>
              <a:defRPr sz="36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nl-NL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48000" y="3168096"/>
            <a:ext cx="7936602" cy="5509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46112" y="4159018"/>
            <a:ext cx="7938489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16" name="AddCustomDate#1"/>
          <p:cNvSpPr txBox="1">
            <a:spLocks noChangeAspect="1"/>
          </p:cNvSpPr>
          <p:nvPr userDrawn="1"/>
        </p:nvSpPr>
        <p:spPr bwMode="auto">
          <a:xfrm>
            <a:off x="672417" y="5035478"/>
            <a:ext cx="1872208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  <a:latin typeface="Verdana" pitchFamily="34" charset="0"/>
              </a:rPr>
              <a:t>01-07-2011</a:t>
            </a:r>
            <a:endParaRPr lang="nl-NL" sz="1000" dirty="0">
              <a:solidFill>
                <a:schemeClr val="tx1"/>
              </a:solidFill>
              <a:latin typeface="Verdana" pitchFamily="34" charset="0"/>
            </a:endParaRPr>
          </a:p>
        </p:txBody>
      </p:sp>
      <p:sp>
        <p:nvSpPr>
          <p:cNvPr id="11" name="TextBox 8"/>
          <p:cNvSpPr txBox="1">
            <a:spLocks noChangeArrowheads="1"/>
          </p:cNvSpPr>
          <p:nvPr userDrawn="1"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>
                <a:latin typeface="Verdana" pitchFamily="34" charset="0"/>
              </a:rPr>
              <a:t>Your business technologists. </a:t>
            </a:r>
            <a:r>
              <a:rPr lang="en-US" sz="1000" b="1" dirty="0">
                <a:latin typeface="Verdana" pitchFamily="34" charset="0"/>
              </a:rPr>
              <a:t>Powering progress</a:t>
            </a:r>
            <a:endParaRPr lang="nl-NL" sz="1000" b="1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77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clients VA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r>
              <a:rPr lang="fr-FR" sz="1100" dirty="0" smtClean="0"/>
              <a:t> – VABF</a:t>
            </a:r>
            <a:endParaRPr lang="fr-FR" sz="1100" dirty="0"/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28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clients VSR-Ferm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12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  <p:bldP spid="11" grpId="0" build="allAtOnce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blue line top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50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visual right sid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6011863" y="1605600"/>
            <a:ext cx="2808287" cy="41400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827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visual right side all typ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8"/>
          </p:nvPr>
        </p:nvSpPr>
        <p:spPr>
          <a:xfrm>
            <a:off x="6011863" y="1587614"/>
            <a:ext cx="2808287" cy="4129694"/>
          </a:xfrm>
        </p:spPr>
        <p:txBody>
          <a:bodyPr/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747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us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400347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8"/>
          </p:nvPr>
        </p:nvSpPr>
        <p:spPr>
          <a:xfrm>
            <a:off x="4788025" y="1587614"/>
            <a:ext cx="4032126" cy="4129694"/>
          </a:xfrm>
        </p:spPr>
        <p:txBody>
          <a:bodyPr/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0046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Diagnostic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00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alis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305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Integr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652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solu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62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Relationship Id="rId11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54614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  <p:sp>
        <p:nvSpPr>
          <p:cNvPr id="4" name="AddCustomFooter#1"/>
          <p:cNvSpPr txBox="1">
            <a:spLocks noChangeArrowheads="1"/>
          </p:cNvSpPr>
          <p:nvPr userDrawn="1"/>
        </p:nvSpPr>
        <p:spPr bwMode="auto">
          <a:xfrm>
            <a:off x="190500" y="6253163"/>
            <a:ext cx="57594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>
              <a:defRPr/>
            </a:pP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       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| 12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juillet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2012 | </a:t>
            </a:r>
          </a:p>
          <a:p>
            <a:pPr>
              <a:defRPr/>
            </a:pPr>
            <a:r>
              <a:rPr lang="en-US" sz="1000" dirty="0" smtClean="0">
                <a:latin typeface="Verdana" pitchFamily="34" charset="0"/>
                <a:cs typeface="Arial" pitchFamily="34" charset="0"/>
              </a:rPr>
              <a:t>Région</a:t>
            </a: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EST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Secteur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Public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Atos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Consulting &amp; Technology Services</a:t>
            </a:r>
            <a:endParaRPr lang="nl-NL" sz="1000" dirty="0">
              <a:latin typeface="Verdana" pitchFamily="34" charset="0"/>
            </a:endParaRPr>
          </a:p>
        </p:txBody>
      </p:sp>
      <p:sp>
        <p:nvSpPr>
          <p:cNvPr id="8" name="Espace réservé du numéro de diapositive 1"/>
          <p:cNvSpPr txBox="1">
            <a:spLocks/>
          </p:cNvSpPr>
          <p:nvPr userDrawn="1"/>
        </p:nvSpPr>
        <p:spPr>
          <a:xfrm>
            <a:off x="251520" y="6253163"/>
            <a:ext cx="468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97F13C5-1A54-486A-B41F-F85D2A44778D}" type="slidenum">
              <a:rPr lang="fr-FR" sz="1000" smtClean="0"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fr-FR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0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74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73" r:id="rId10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lorraine.eu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re 102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du stage</a:t>
            </a:r>
            <a:endParaRPr lang="fr-FR" dirty="0"/>
          </a:p>
        </p:txBody>
      </p:sp>
      <p:sp>
        <p:nvSpPr>
          <p:cNvPr id="1029" name="Sous-titre 102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Reitz</a:t>
            </a:r>
            <a:r>
              <a:rPr lang="fr-FR" dirty="0" smtClean="0"/>
              <a:t> Nicolas</a:t>
            </a:r>
            <a:endParaRPr lang="fr-FR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Master IHM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1468" y="5862845"/>
            <a:ext cx="3742267" cy="76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1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Qu’est ce que c’est ?</a:t>
            </a:r>
          </a:p>
          <a:p>
            <a:pPr lvl="1"/>
            <a:r>
              <a:rPr lang="fr-FR" dirty="0" smtClean="0"/>
              <a:t>Le site institutionnel de la Région Lorraine </a:t>
            </a:r>
          </a:p>
          <a:p>
            <a:r>
              <a:rPr lang="fr-FR" dirty="0" smtClean="0"/>
              <a:t>Client : la Région Lorraine</a:t>
            </a:r>
          </a:p>
          <a:p>
            <a:r>
              <a:rPr lang="fr-FR" dirty="0" smtClean="0"/>
              <a:t>Développé sous Jahia 6.5 va passer en Jahia 6.6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fr-FR" dirty="0" smtClean="0"/>
              <a:t>Le Portail des Lorrains — </a:t>
            </a:r>
            <a:r>
              <a:rPr lang="fr-FR" dirty="0" smtClean="0">
                <a:hlinkClick r:id="rId3"/>
              </a:rPr>
              <a:t>www.lorraine.eu</a:t>
            </a:r>
            <a:endParaRPr lang="fr-FR" dirty="0"/>
          </a:p>
        </p:txBody>
      </p:sp>
      <p:sp>
        <p:nvSpPr>
          <p:cNvPr id="4" name="AutoShape 2" descr="https://www.jahia.com/files/live/sites/jahiacom/files/jahia-logo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792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fr-FR" dirty="0" smtClean="0"/>
                  <a:t>CMS : </a:t>
                </a:r>
                <a:r>
                  <a:rPr lang="fr-FR" dirty="0"/>
                  <a:t>Système de Gestion de Contenu</a:t>
                </a:r>
              </a:p>
              <a:p>
                <a:r>
                  <a:rPr lang="fr-FR" dirty="0" smtClean="0"/>
                  <a:t>Langage : </a:t>
                </a:r>
                <a:r>
                  <a:rPr lang="fr-FR" dirty="0"/>
                  <a:t>JAVA</a:t>
                </a:r>
              </a:p>
              <a:p>
                <a:r>
                  <a:rPr lang="fr-FR" dirty="0" smtClean="0"/>
                  <a:t>Possibilité : </a:t>
                </a:r>
                <a:r>
                  <a:rPr lang="fr-FR" dirty="0"/>
                  <a:t>excellente</a:t>
                </a:r>
              </a:p>
              <a:p>
                <a:r>
                  <a:rPr lang="fr-FR" dirty="0"/>
                  <a:t>En </a:t>
                </a:r>
                <a:r>
                  <a:rPr lang="fr-FR" dirty="0" smtClean="0"/>
                  <a:t>détail :</a:t>
                </a:r>
                <a:endParaRPr lang="fr-FR" dirty="0"/>
              </a:p>
              <a:p>
                <a:pPr lvl="1"/>
                <a:r>
                  <a:rPr lang="fr-FR" dirty="0"/>
                  <a:t>JCR (Java Content </a:t>
                </a:r>
                <a:r>
                  <a:rPr lang="fr-FR" dirty="0" err="1"/>
                  <a:t>Repository</a:t>
                </a:r>
                <a:r>
                  <a:rPr lang="fr-FR" dirty="0"/>
                  <a:t>)  méta base de données</a:t>
                </a:r>
              </a:p>
              <a:p>
                <a:pPr lvl="1"/>
                <a:r>
                  <a:rPr lang="fr-FR" dirty="0"/>
                  <a:t>Contrôle de </a:t>
                </a:r>
                <a:r>
                  <a:rPr lang="fr-FR" dirty="0" smtClean="0"/>
                  <a:t>l’accessibilité</a:t>
                </a:r>
              </a:p>
              <a:p>
                <a:pPr lvl="1"/>
                <a:r>
                  <a:rPr lang="fr-FR" dirty="0" smtClean="0"/>
                  <a:t>Inclus de nombreuses librairies</a:t>
                </a:r>
                <a:r>
                  <a:rPr lang="fr-FR" baseline="0" dirty="0" smtClean="0"/>
                  <a:t> JavaScript</a:t>
                </a:r>
                <a:endParaRPr lang="fr-FR" dirty="0" smtClean="0"/>
              </a:p>
              <a:p>
                <a:r>
                  <a:rPr lang="fr-FR" dirty="0" smtClean="0"/>
                  <a:t>Permets le développement de</a:t>
                </a:r>
              </a:p>
              <a:p>
                <a:pPr lvl="1"/>
                <a:r>
                  <a:rPr lang="fr-FR" dirty="0" smtClean="0"/>
                  <a:t>Module regroupement thématique</a:t>
                </a:r>
              </a:p>
              <a:p>
                <a:pPr lvl="1"/>
                <a:r>
                  <a:rPr lang="fr-FR" dirty="0" smtClean="0"/>
                  <a:t>Template le patron du site</a:t>
                </a:r>
              </a:p>
              <a:p>
                <a:r>
                  <a:rPr lang="fr-FR" dirty="0" smtClean="0"/>
                  <a:t>Gère les </a:t>
                </a:r>
                <a:r>
                  <a:rPr lang="fr-FR" dirty="0" err="1" smtClean="0"/>
                  <a:t>portlets</a:t>
                </a:r>
                <a:endParaRPr lang="fr-FR" dirty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Jahia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6" name="Picture 5" descr="C:\Users\nrz\Desktop\jahia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699542"/>
            <a:ext cx="2133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nrz\Desktop\Image1.png"/>
          <p:cNvPicPr>
            <a:picLocks noGrp="1" noChangeAspect="1" noChangeArrowheads="1"/>
          </p:cNvPicPr>
          <p:nvPr>
            <p:ph sz="quarter" idx="18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2342" y="1881302"/>
            <a:ext cx="2127328" cy="3541483"/>
          </a:xfrm>
        </p:spPr>
      </p:pic>
    </p:spTree>
    <p:extLst>
      <p:ext uri="{BB962C8B-B14F-4D97-AF65-F5344CB8AC3E}">
        <p14:creationId xmlns:p14="http://schemas.microsoft.com/office/powerpoint/2010/main" val="3747519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Objectif de la V2</a:t>
            </a:r>
          </a:p>
          <a:p>
            <a:pPr lvl="1"/>
            <a:r>
              <a:rPr lang="fr-FR" dirty="0" smtClean="0"/>
              <a:t>Améliorer la communication </a:t>
            </a:r>
          </a:p>
          <a:p>
            <a:pPr lvl="1"/>
            <a:r>
              <a:rPr lang="fr-FR" dirty="0" smtClean="0"/>
              <a:t>Avoir un site plus attractif</a:t>
            </a:r>
          </a:p>
          <a:p>
            <a:pPr lvl="1"/>
            <a:r>
              <a:rPr lang="fr-FR" dirty="0" smtClean="0"/>
              <a:t>Améliorer le référencement et l’accessibilité</a:t>
            </a:r>
          </a:p>
          <a:p>
            <a:r>
              <a:rPr lang="fr-FR" dirty="0" smtClean="0"/>
              <a:t>Impact des modifications</a:t>
            </a:r>
          </a:p>
          <a:p>
            <a:pPr lvl="1"/>
            <a:r>
              <a:rPr lang="fr-FR" dirty="0" smtClean="0"/>
              <a:t>Charte graphique</a:t>
            </a:r>
          </a:p>
          <a:p>
            <a:pPr lvl="1"/>
            <a:r>
              <a:rPr lang="fr-FR" dirty="0" smtClean="0"/>
              <a:t>Nouvelles fonctionnalités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-1168400" y="316653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endParaRPr lang="fr-FR" sz="3200" dirty="0" smtClean="0">
              <a:solidFill>
                <a:srgbClr val="829DC7"/>
              </a:solidFill>
            </a:endParaRPr>
          </a:p>
        </p:txBody>
      </p:sp>
      <p:pic>
        <p:nvPicPr>
          <p:cNvPr id="7" name="Espace réservé pour une image  4" descr="Accueil.pdf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60" r="2060"/>
          <a:stretch>
            <a:fillRect/>
          </a:stretch>
        </p:blipFill>
        <p:spPr bwMode="auto">
          <a:xfrm>
            <a:off x="6012185" y="1758000"/>
            <a:ext cx="2808287" cy="41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Espace réservé pour une image  8" descr="C:\Users\nrz\Desktop\CharteGraphique.png"/>
          <p:cNvPicPr>
            <a:picLocks noGrp="1"/>
          </p:cNvPicPr>
          <p:nvPr>
            <p:ph type="pic" sz="quarter" idx="17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437" r="-4437"/>
          <a:stretch>
            <a:fillRect/>
          </a:stretch>
        </p:blipFill>
        <p:spPr bwMode="auto">
          <a:xfrm>
            <a:off x="6011863" y="1604963"/>
            <a:ext cx="2808287" cy="4140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98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Cette étape peut être caractérisée par de nombreux aller-retour avec le client</a:t>
            </a:r>
          </a:p>
          <a:p>
            <a:r>
              <a:rPr lang="fr-FR" dirty="0" smtClean="0"/>
              <a:t>Quelques points qui ont été soulevés</a:t>
            </a:r>
          </a:p>
          <a:p>
            <a:pPr lvl="1"/>
            <a:r>
              <a:rPr lang="fr-FR" dirty="0" smtClean="0"/>
              <a:t>Éclaircissement de certaines exigences</a:t>
            </a:r>
          </a:p>
          <a:p>
            <a:pPr lvl="1"/>
            <a:r>
              <a:rPr lang="fr-FR" dirty="0" smtClean="0"/>
              <a:t>Incohérence dans la charte</a:t>
            </a:r>
          </a:p>
          <a:p>
            <a:pPr lvl="1"/>
            <a:r>
              <a:rPr lang="fr-FR" dirty="0" smtClean="0"/>
              <a:t>Comportement du </a:t>
            </a:r>
            <a:r>
              <a:rPr lang="fr-FR" dirty="0" err="1" smtClean="0"/>
              <a:t>slider</a:t>
            </a:r>
            <a:endParaRPr lang="fr-FR" dirty="0" smtClean="0"/>
          </a:p>
          <a:p>
            <a:pPr lvl="1"/>
            <a:r>
              <a:rPr lang="fr-FR" dirty="0" smtClean="0"/>
              <a:t>Résultat retourné par la recherche de la cartographie</a:t>
            </a:r>
          </a:p>
          <a:p>
            <a:pPr lvl="1"/>
            <a:r>
              <a:rPr lang="fr-FR" dirty="0" smtClean="0"/>
              <a:t>…</a:t>
            </a:r>
          </a:p>
          <a:p>
            <a:r>
              <a:rPr lang="fr-FR" dirty="0" smtClean="0"/>
              <a:t>Développement maquette (menu déroulant, dock)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du projet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3692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/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43104" y="5015855"/>
            <a:ext cx="2259965" cy="817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Mise en application du diagnostic</a:t>
            </a:r>
          </a:p>
          <a:p>
            <a:r>
              <a:rPr lang="fr-FR" dirty="0" smtClean="0"/>
              <a:t>Concrétisation du développement</a:t>
            </a:r>
          </a:p>
          <a:p>
            <a:r>
              <a:rPr lang="fr-FR" dirty="0" smtClean="0"/>
              <a:t>Optimisation, </a:t>
            </a:r>
            <a:r>
              <a:rPr lang="fr-FR" dirty="0" err="1" smtClean="0"/>
              <a:t>refactoring</a:t>
            </a:r>
            <a:r>
              <a:rPr lang="fr-FR" dirty="0" smtClean="0"/>
              <a:t> du code</a:t>
            </a:r>
          </a:p>
          <a:p>
            <a:pPr lvl="1"/>
            <a:r>
              <a:rPr lang="fr-FR" dirty="0" smtClean="0"/>
              <a:t>Développement du plug-in </a:t>
            </a:r>
            <a:r>
              <a:rPr lang="fr-FR" dirty="0" err="1" smtClean="0"/>
              <a:t>JQueryMenu</a:t>
            </a:r>
            <a:r>
              <a:rPr lang="fr-FR" dirty="0" smtClean="0"/>
              <a:t>, </a:t>
            </a:r>
            <a:r>
              <a:rPr lang="fr-FR" dirty="0" err="1" smtClean="0"/>
              <a:t>jquery.dock</a:t>
            </a:r>
            <a:endParaRPr lang="fr-FR" dirty="0" smtClean="0"/>
          </a:p>
          <a:p>
            <a:r>
              <a:rPr lang="fr-FR" dirty="0" smtClean="0"/>
              <a:t>Passage des tests unitaires</a:t>
            </a: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du projet</a:t>
            </a:r>
            <a:endParaRPr lang="fr-FR" dirty="0"/>
          </a:p>
        </p:txBody>
      </p:sp>
      <p:pic>
        <p:nvPicPr>
          <p:cNvPr id="5" name="Image 4"/>
          <p:cNvPicPr/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43104" y="5013176"/>
            <a:ext cx="2320290" cy="866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Image 17" descr="Capture d’écran 2012-09-16 à 10.36.59.png"/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56" t="81110" r="15585" b="13383"/>
          <a:stretch/>
        </p:blipFill>
        <p:spPr>
          <a:xfrm>
            <a:off x="1899237" y="5477933"/>
            <a:ext cx="2181695" cy="287867"/>
          </a:xfrm>
          <a:prstGeom prst="rect">
            <a:avLst/>
          </a:prstGeom>
        </p:spPr>
      </p:pic>
      <p:pic>
        <p:nvPicPr>
          <p:cNvPr id="17" name="Image 16" descr="Capture d’écran 2012-09-16 à 10.36.53.png"/>
          <p:cNvPicPr>
            <a:picLocks noChangeAspect="1"/>
          </p:cNvPicPr>
          <p:nvPr/>
        </p:nvPicPr>
        <p:blipFill rotWithShape="1"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49" t="58541" r="15462" b="13452"/>
          <a:stretch/>
        </p:blipFill>
        <p:spPr>
          <a:xfrm>
            <a:off x="1907704" y="4293096"/>
            <a:ext cx="2184400" cy="146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229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Permet de mettre à la vue de tous le résultat du développement</a:t>
            </a:r>
          </a:p>
          <a:p>
            <a:r>
              <a:rPr lang="fr-FR" dirty="0" smtClean="0"/>
              <a:t>Permet de</a:t>
            </a:r>
          </a:p>
          <a:p>
            <a:pPr lvl="1"/>
            <a:r>
              <a:rPr lang="fr-FR" dirty="0" smtClean="0"/>
              <a:t>Vérifier le bordereau de livraison </a:t>
            </a:r>
          </a:p>
          <a:p>
            <a:pPr lvl="1"/>
            <a:r>
              <a:rPr lang="fr-FR" dirty="0" smtClean="0"/>
              <a:t>Déployer les modules</a:t>
            </a:r>
          </a:p>
          <a:p>
            <a:pPr lvl="1"/>
            <a:r>
              <a:rPr lang="fr-FR" dirty="0" smtClean="0"/>
              <a:t>Passer les fiches de tests</a:t>
            </a:r>
          </a:p>
          <a:p>
            <a:pPr lvl="1"/>
            <a:r>
              <a:rPr lang="fr-FR" dirty="0" smtClean="0"/>
              <a:t>Vérifier les exigences par rapport au SFD, SFG, CPTT,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Corriger ce qui ne convient pas</a:t>
            </a:r>
          </a:p>
          <a:p>
            <a:pPr lvl="1"/>
            <a:r>
              <a:rPr lang="fr-FR" dirty="0" smtClean="0"/>
              <a:t>Livrer le travail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du projet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9987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Livraison sous SVN des documents associés à la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SFD, SFG</a:t>
            </a:r>
          </a:p>
          <a:p>
            <a:pPr lvl="1"/>
            <a:r>
              <a:rPr lang="fr-FR" dirty="0" smtClean="0"/>
              <a:t>Manuel utilisateur</a:t>
            </a:r>
          </a:p>
          <a:p>
            <a:pPr lvl="1"/>
            <a:r>
              <a:rPr lang="fr-FR" dirty="0" smtClean="0"/>
              <a:t>Manuel d’installation</a:t>
            </a:r>
          </a:p>
          <a:p>
            <a:pPr lvl="1"/>
            <a:r>
              <a:rPr lang="fr-FR" dirty="0" smtClean="0"/>
              <a:t>Suivi des livraisons</a:t>
            </a:r>
          </a:p>
          <a:p>
            <a:pPr lvl="1"/>
            <a:r>
              <a:rPr lang="fr-FR" dirty="0" smtClean="0"/>
              <a:t>Fichier à déployer</a:t>
            </a:r>
          </a:p>
          <a:p>
            <a:pPr lvl="1"/>
            <a:r>
              <a:rPr lang="fr-FR" dirty="0" smtClean="0"/>
              <a:t>Fiche de tests d’intégration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du projet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2855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Période </a:t>
            </a:r>
            <a:r>
              <a:rPr lang="fr-FR" dirty="0" smtClean="0"/>
              <a:t>de tests</a:t>
            </a:r>
          </a:p>
          <a:p>
            <a:r>
              <a:rPr lang="fr-FR" dirty="0" smtClean="0"/>
              <a:t>Possibilité d’un retour si un élément ne convient pas</a:t>
            </a:r>
          </a:p>
          <a:p>
            <a:pPr lvl="1"/>
            <a:r>
              <a:rPr lang="fr-FR" dirty="0" smtClean="0"/>
              <a:t>Suivi des faits techniques</a:t>
            </a:r>
          </a:p>
          <a:p>
            <a:pPr lvl="1"/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Téléphone</a:t>
            </a:r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</a:t>
            </a:r>
            <a:r>
              <a:rPr lang="fr-FR" baseline="0" dirty="0" smtClean="0"/>
              <a:t> du</a:t>
            </a:r>
            <a:r>
              <a:rPr lang="fr-FR" dirty="0" smtClean="0"/>
              <a:t> projet</a:t>
            </a:r>
            <a:endParaRPr lang="fr-FR" dirty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07851"/>
              </p:ext>
            </p:extLst>
          </p:nvPr>
        </p:nvGraphicFramePr>
        <p:xfrm>
          <a:off x="2280126" y="3356992"/>
          <a:ext cx="4668138" cy="163677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511221"/>
                <a:gridCol w="654101"/>
                <a:gridCol w="834272"/>
                <a:gridCol w="834272"/>
                <a:gridCol w="834272"/>
              </a:tblGrid>
              <a:tr h="28726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Classification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Gravité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Total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Mineur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Majeur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Bloquante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Anomalie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26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Changement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4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Mauvaise utilisation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Impossibilité technique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016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Total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26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33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12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VSR</a:t>
            </a:r>
          </a:p>
          <a:p>
            <a:pPr lvl="1"/>
            <a:r>
              <a:rPr lang="fr-FR" dirty="0" smtClean="0"/>
              <a:t>Période </a:t>
            </a:r>
            <a:r>
              <a:rPr lang="fr-FR" dirty="0"/>
              <a:t>de « test » en </a:t>
            </a:r>
            <a:r>
              <a:rPr lang="fr-FR" dirty="0" smtClean="0"/>
              <a:t>production</a:t>
            </a:r>
          </a:p>
          <a:p>
            <a:r>
              <a:rPr lang="fr-FR" dirty="0" smtClean="0"/>
              <a:t>Fermé</a:t>
            </a:r>
            <a:endParaRPr lang="fr-FR" dirty="0"/>
          </a:p>
          <a:p>
            <a:pPr lvl="1"/>
            <a:r>
              <a:rPr lang="fr-FR" dirty="0"/>
              <a:t>Actuellement le PDL est en version </a:t>
            </a:r>
            <a:r>
              <a:rPr lang="fr-FR" dirty="0" smtClean="0"/>
              <a:t>2.6.0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</a:t>
            </a:r>
            <a:r>
              <a:rPr lang="fr-FR" dirty="0" smtClean="0"/>
              <a:t>étapes du projet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32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 à quoi j’ai participé</a:t>
            </a:r>
          </a:p>
          <a:p>
            <a:pPr lvl="1"/>
            <a:r>
              <a:rPr lang="fr-FR" dirty="0" smtClean="0"/>
              <a:t>Entête</a:t>
            </a:r>
          </a:p>
          <a:p>
            <a:pPr lvl="1"/>
            <a:r>
              <a:rPr lang="fr-FR" dirty="0" smtClean="0"/>
              <a:t>Barre permanente</a:t>
            </a:r>
          </a:p>
          <a:p>
            <a:pPr lvl="1"/>
            <a:r>
              <a:rPr lang="fr-FR" dirty="0" smtClean="0"/>
              <a:t>…</a:t>
            </a:r>
          </a:p>
        </p:txBody>
      </p:sp>
      <p:pic>
        <p:nvPicPr>
          <p:cNvPr id="6" name="Espace réservé pour une image  5" descr="Accueil - Lorraine.eu.pdf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Titr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18832"/>
            <a:ext cx="9144000" cy="10210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75785"/>
            <a:ext cx="9144000" cy="4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1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d’Atos</a:t>
            </a:r>
          </a:p>
          <a:p>
            <a:r>
              <a:rPr lang="fr-FR" dirty="0" smtClean="0"/>
              <a:t>Sujet</a:t>
            </a:r>
          </a:p>
          <a:p>
            <a:r>
              <a:rPr lang="fr-FR" dirty="0" smtClean="0"/>
              <a:t>Cycle </a:t>
            </a:r>
            <a:r>
              <a:rPr lang="fr-FR" dirty="0"/>
              <a:t>de vie d’une demande</a:t>
            </a:r>
          </a:p>
          <a:p>
            <a:r>
              <a:rPr lang="fr-FR" dirty="0"/>
              <a:t>Gestion de configuration</a:t>
            </a:r>
          </a:p>
          <a:p>
            <a:r>
              <a:rPr lang="fr-FR" dirty="0"/>
              <a:t>Travail </a:t>
            </a:r>
            <a:r>
              <a:rPr lang="fr-FR" dirty="0" smtClean="0"/>
              <a:t>principal : </a:t>
            </a:r>
            <a:r>
              <a:rPr lang="fr-FR" dirty="0"/>
              <a:t>développement de la </a:t>
            </a:r>
            <a:r>
              <a:rPr lang="fr-FR" dirty="0" smtClean="0"/>
              <a:t>version 2 </a:t>
            </a:r>
            <a:r>
              <a:rPr lang="fr-FR" dirty="0"/>
              <a:t>du </a:t>
            </a:r>
            <a:r>
              <a:rPr lang="fr-FR" dirty="0" smtClean="0"/>
              <a:t>PDL</a:t>
            </a:r>
            <a:endParaRPr lang="fr-FR" dirty="0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</a:p>
        </p:txBody>
      </p:sp>
    </p:spTree>
    <p:extLst>
      <p:ext uri="{BB962C8B-B14F-4D97-AF65-F5344CB8AC3E}">
        <p14:creationId xmlns:p14="http://schemas.microsoft.com/office/powerpoint/2010/main" val="105017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Autres développements — </a:t>
            </a:r>
            <a:r>
              <a:rPr lang="fr-FR" dirty="0" err="1" smtClean="0"/>
              <a:t>Synomia</a:t>
            </a:r>
            <a:endParaRPr lang="fr-FR" dirty="0"/>
          </a:p>
        </p:txBody>
      </p:sp>
      <p:pic>
        <p:nvPicPr>
          <p:cNvPr id="17" name="Espace réservé du contenu 16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082" r="-15082"/>
          <a:stretch/>
        </p:blipFill>
        <p:spPr>
          <a:prstGeom prst="rect">
            <a:avLst/>
          </a:prstGeom>
          <a:ln>
            <a:solidFill>
              <a:schemeClr val="bg2"/>
            </a:solidFill>
          </a:ln>
        </p:spPr>
      </p:pic>
      <p:pic>
        <p:nvPicPr>
          <p:cNvPr id="18" name="Espace réservé du contenu 17"/>
          <p:cNvPicPr>
            <a:picLocks noGrp="1"/>
          </p:cNvPicPr>
          <p:nvPr>
            <p:ph sz="quarter" idx="18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042" r="-3042"/>
          <a:stretch/>
        </p:blipFill>
        <p:spPr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3140813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Les nombreuses demandes m’ont permis d’intervenir sur les principaux composants du site</a:t>
            </a:r>
          </a:p>
          <a:p>
            <a:r>
              <a:rPr lang="fr-FR" dirty="0" smtClean="0"/>
              <a:t>Mise en application du RGAA, SEO</a:t>
            </a:r>
          </a:p>
          <a:p>
            <a:r>
              <a:rPr lang="fr-FR" dirty="0" smtClean="0"/>
              <a:t>Approfondissement de J2EE et des CMS</a:t>
            </a:r>
          </a:p>
          <a:p>
            <a:r>
              <a:rPr lang="fr-FR" dirty="0" smtClean="0"/>
              <a:t>Utilisation d’une gestion de configuration sur un projet</a:t>
            </a:r>
            <a:endParaRPr lang="fr-FR" dirty="0"/>
          </a:p>
          <a:p>
            <a:r>
              <a:rPr lang="fr-FR" dirty="0" smtClean="0"/>
              <a:t>Travail sur limite de temps (PDL V2, </a:t>
            </a:r>
            <a:r>
              <a:rPr lang="fr-FR" dirty="0" err="1" smtClean="0"/>
              <a:t>Synomia</a:t>
            </a:r>
            <a:r>
              <a:rPr lang="fr-FR" dirty="0" smtClean="0"/>
              <a:t>, etc.)</a:t>
            </a:r>
            <a:endParaRPr lang="fr-FR" dirty="0"/>
          </a:p>
          <a:p>
            <a:r>
              <a:rPr lang="fr-FR" dirty="0" smtClean="0"/>
              <a:t>Intervention dans toutes les étapes du cycle de vie d’un projet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8945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 descr="C:\Users\nrz\Desktop\histoire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06986" y="1850771"/>
            <a:ext cx="5487166" cy="3639058"/>
          </a:xfrm>
        </p:spPr>
      </p:pic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 — Historique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2482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 – dans le monde &amp; Actualité</a:t>
            </a:r>
            <a:endParaRPr lang="fr-FR" dirty="0"/>
          </a:p>
        </p:txBody>
      </p:sp>
      <p:pic>
        <p:nvPicPr>
          <p:cNvPr id="5" name="Picture 2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81475" y="2109588"/>
            <a:ext cx="4938188" cy="3121423"/>
          </a:xfrm>
        </p:spPr>
      </p:pic>
    </p:spTree>
    <p:extLst>
      <p:ext uri="{BB962C8B-B14F-4D97-AF65-F5344CB8AC3E}">
        <p14:creationId xmlns:p14="http://schemas.microsoft.com/office/powerpoint/2010/main" val="653016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797" r="-5797"/>
          <a:stretch>
            <a:fillRect/>
          </a:stretch>
        </p:blipFill>
        <p:spPr>
          <a:xfrm>
            <a:off x="1341763" y="2143443"/>
            <a:ext cx="6417611" cy="3053714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 – Zoom sur l’est de la France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57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C:\Users\Nicolas\Desktop\Image1.png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7963" y="1649659"/>
            <a:ext cx="8685212" cy="4041282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 – Organigramme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3789141443"/>
              </p:ext>
            </p:extLst>
          </p:nvPr>
        </p:nvGraphicFramePr>
        <p:xfrm>
          <a:off x="2090102" y="2395537"/>
          <a:ext cx="4323715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17674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6" grpId="1">
        <p:bldAsOne/>
      </p:bldGraphic>
      <p:bldGraphic spid="6" grpId="2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Cycle de vie d’une demande</a:t>
            </a:r>
            <a:endParaRPr lang="fr-FR" dirty="0"/>
          </a:p>
        </p:txBody>
      </p:sp>
      <p:sp>
        <p:nvSpPr>
          <p:cNvPr id="6" name="Rectangle 2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grpSp>
        <p:nvGrpSpPr>
          <p:cNvPr id="53" name="Zone de dessin 310"/>
          <p:cNvGrpSpPr/>
          <p:nvPr/>
        </p:nvGrpSpPr>
        <p:grpSpPr>
          <a:xfrm>
            <a:off x="480306" y="1552913"/>
            <a:ext cx="7886454" cy="4479914"/>
            <a:chOff x="0" y="0"/>
            <a:chExt cx="4996815" cy="2838450"/>
          </a:xfrm>
        </p:grpSpPr>
        <p:sp>
          <p:nvSpPr>
            <p:cNvPr id="54" name="Rectangle 53"/>
            <p:cNvSpPr/>
            <p:nvPr/>
          </p:nvSpPr>
          <p:spPr>
            <a:xfrm>
              <a:off x="0" y="0"/>
              <a:ext cx="4996815" cy="2838450"/>
            </a:xfrm>
            <a:prstGeom prst="rect">
              <a:avLst/>
            </a:prstGeom>
          </p:spPr>
        </p:sp>
        <p:grpSp>
          <p:nvGrpSpPr>
            <p:cNvPr id="55" name="Groupe 54"/>
            <p:cNvGrpSpPr/>
            <p:nvPr/>
          </p:nvGrpSpPr>
          <p:grpSpPr>
            <a:xfrm>
              <a:off x="148855" y="106331"/>
              <a:ext cx="4748277" cy="754912"/>
              <a:chOff x="148855" y="159488"/>
              <a:chExt cx="4748277" cy="754912"/>
            </a:xfrm>
          </p:grpSpPr>
          <p:sp>
            <p:nvSpPr>
              <p:cNvPr id="71" name="Rectangle à coins arrondis 70"/>
              <p:cNvSpPr/>
              <p:nvPr/>
            </p:nvSpPr>
            <p:spPr>
              <a:xfrm>
                <a:off x="148855" y="159488"/>
                <a:ext cx="4748277" cy="754912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ea typeface="MS Mincho"/>
                    <a:cs typeface="Times New Roman"/>
                  </a:rPr>
                  <a:t>Client</a:t>
                </a:r>
                <a:endParaRPr lang="fr-FR" sz="1100">
                  <a:effectLst/>
                  <a:ea typeface="MS Mincho"/>
                  <a:cs typeface="Times New Roman"/>
                </a:endParaRPr>
              </a:p>
            </p:txBody>
          </p:sp>
          <p:grpSp>
            <p:nvGrpSpPr>
              <p:cNvPr id="72" name="Groupe 71"/>
              <p:cNvGrpSpPr/>
              <p:nvPr/>
            </p:nvGrpSpPr>
            <p:grpSpPr>
              <a:xfrm>
                <a:off x="920999" y="457199"/>
                <a:ext cx="1715386" cy="322520"/>
                <a:chOff x="920999" y="457199"/>
                <a:chExt cx="1715386" cy="322520"/>
              </a:xfrm>
            </p:grpSpPr>
            <p:sp>
              <p:nvSpPr>
                <p:cNvPr id="73" name="Rectangle à coins arrondis 72"/>
                <p:cNvSpPr/>
                <p:nvPr/>
              </p:nvSpPr>
              <p:spPr>
                <a:xfrm>
                  <a:off x="920999" y="45719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dirty="0">
                      <a:effectLst/>
                      <a:ea typeface="MS Mincho"/>
                      <a:cs typeface="Times New Roman"/>
                    </a:rPr>
                    <a:t>Nouveau</a:t>
                  </a:r>
                </a:p>
              </p:txBody>
            </p:sp>
            <p:sp>
              <p:nvSpPr>
                <p:cNvPr id="74" name="Rectangle à coins arrondis 73"/>
                <p:cNvSpPr/>
                <p:nvPr/>
              </p:nvSpPr>
              <p:spPr>
                <a:xfrm>
                  <a:off x="1817678" y="46074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Affecté</a:t>
                  </a:r>
                </a:p>
              </p:txBody>
            </p:sp>
          </p:grpSp>
        </p:grpSp>
        <p:grpSp>
          <p:nvGrpSpPr>
            <p:cNvPr id="56" name="Groupe 55"/>
            <p:cNvGrpSpPr/>
            <p:nvPr/>
          </p:nvGrpSpPr>
          <p:grpSpPr>
            <a:xfrm>
              <a:off x="123203" y="2062723"/>
              <a:ext cx="4773930" cy="713044"/>
              <a:chOff x="123203" y="2115880"/>
              <a:chExt cx="4773930" cy="713044"/>
            </a:xfrm>
          </p:grpSpPr>
          <p:grpSp>
            <p:nvGrpSpPr>
              <p:cNvPr id="66" name="Groupe 65"/>
              <p:cNvGrpSpPr/>
              <p:nvPr/>
            </p:nvGrpSpPr>
            <p:grpSpPr>
              <a:xfrm>
                <a:off x="925033" y="2353339"/>
                <a:ext cx="2622698" cy="333151"/>
                <a:chOff x="925033" y="2353339"/>
                <a:chExt cx="2622698" cy="333151"/>
              </a:xfrm>
            </p:grpSpPr>
            <p:sp>
              <p:nvSpPr>
                <p:cNvPr id="68" name="Rectangle à coins arrondis 67"/>
                <p:cNvSpPr/>
                <p:nvPr/>
              </p:nvSpPr>
              <p:spPr>
                <a:xfrm>
                  <a:off x="925033" y="235333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VA</a:t>
                  </a:r>
                </a:p>
              </p:txBody>
            </p:sp>
            <p:sp>
              <p:nvSpPr>
                <p:cNvPr id="69" name="Rectangle à coins arrondis 68"/>
                <p:cNvSpPr/>
                <p:nvPr/>
              </p:nvSpPr>
              <p:spPr>
                <a:xfrm>
                  <a:off x="1821712" y="235688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VSR</a:t>
                  </a:r>
                </a:p>
              </p:txBody>
            </p:sp>
            <p:sp>
              <p:nvSpPr>
                <p:cNvPr id="70" name="Rectangle à coins arrondis 69"/>
                <p:cNvSpPr/>
                <p:nvPr/>
              </p:nvSpPr>
              <p:spPr>
                <a:xfrm>
                  <a:off x="2729024" y="2367514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Fermé</a:t>
                  </a:r>
                </a:p>
              </p:txBody>
            </p:sp>
          </p:grpSp>
          <p:sp>
            <p:nvSpPr>
              <p:cNvPr id="67" name="Rectangle à coins arrondis 66"/>
              <p:cNvSpPr/>
              <p:nvPr/>
            </p:nvSpPr>
            <p:spPr>
              <a:xfrm>
                <a:off x="123203" y="2115880"/>
                <a:ext cx="4773930" cy="713044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latin typeface="Times"/>
                    <a:ea typeface="MS Mincho"/>
                    <a:cs typeface="Times New Roman"/>
                  </a:rPr>
                  <a:t>Client</a:t>
                </a:r>
                <a:endParaRPr lang="fr-FR" sz="1000">
                  <a:effectLst/>
                  <a:latin typeface="Times"/>
                  <a:ea typeface="MS Mincho"/>
                  <a:cs typeface="Times New Roman"/>
                </a:endParaRPr>
              </a:p>
            </p:txBody>
          </p:sp>
        </p:grpSp>
        <p:grpSp>
          <p:nvGrpSpPr>
            <p:cNvPr id="57" name="Groupe 56"/>
            <p:cNvGrpSpPr/>
            <p:nvPr/>
          </p:nvGrpSpPr>
          <p:grpSpPr>
            <a:xfrm>
              <a:off x="148855" y="861108"/>
              <a:ext cx="4774019" cy="938810"/>
              <a:chOff x="148855" y="861108"/>
              <a:chExt cx="4774019" cy="938810"/>
            </a:xfrm>
          </p:grpSpPr>
          <p:grpSp>
            <p:nvGrpSpPr>
              <p:cNvPr id="58" name="Groupe 57"/>
              <p:cNvGrpSpPr/>
              <p:nvPr/>
            </p:nvGrpSpPr>
            <p:grpSpPr>
              <a:xfrm>
                <a:off x="148855" y="1148321"/>
                <a:ext cx="4774019" cy="651597"/>
                <a:chOff x="148855" y="1222744"/>
                <a:chExt cx="4774019" cy="651597"/>
              </a:xfrm>
            </p:grpSpPr>
            <p:sp>
              <p:nvSpPr>
                <p:cNvPr id="60" name="Rectangle à coins arrondis 59"/>
                <p:cNvSpPr/>
                <p:nvPr/>
              </p:nvSpPr>
              <p:spPr>
                <a:xfrm>
                  <a:off x="148855" y="1222744"/>
                  <a:ext cx="4774019" cy="651597"/>
                </a:xfrm>
                <a:prstGeom prst="roundRect">
                  <a:avLst/>
                </a:prstGeom>
                <a:noFill/>
                <a:ln>
                  <a:solidFill>
                    <a:schemeClr val="accent6">
                      <a:shade val="95000"/>
                      <a:satMod val="105000"/>
                    </a:schemeClr>
                  </a:solidFill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b="1" dirty="0">
                      <a:ln w="5271" cap="flat" cmpd="sng" algn="ctr">
                        <a:solidFill>
                          <a:srgbClr val="4579B8"/>
                        </a:solidFill>
                        <a:prstDash val="solid"/>
                        <a:round/>
                      </a:ln>
                      <a:gradFill>
                        <a:gsLst>
                          <a:gs pos="0">
                            <a:srgbClr val="BED3F9"/>
                          </a:gs>
                          <a:gs pos="9000">
                            <a:srgbClr val="9EC1FF"/>
                          </a:gs>
                          <a:gs pos="50000">
                            <a:srgbClr val="003692"/>
                          </a:gs>
                          <a:gs pos="79000">
                            <a:srgbClr val="9EC1FF"/>
                          </a:gs>
                          <a:gs pos="100000">
                            <a:srgbClr val="BED3F9"/>
                          </a:gs>
                        </a:gsLst>
                        <a:lin ang="5400000" scaled="0"/>
                      </a:gradFill>
                      <a:effectLst/>
                      <a:latin typeface="Times"/>
                      <a:ea typeface="MS Mincho"/>
                      <a:cs typeface="Times New Roman"/>
                    </a:rPr>
                    <a:t>Atos</a:t>
                  </a:r>
                  <a:endParaRPr lang="fr-FR" sz="1000" dirty="0">
                    <a:effectLst/>
                    <a:latin typeface="Times"/>
                    <a:ea typeface="MS Mincho"/>
                    <a:cs typeface="Times New Roman"/>
                  </a:endParaRPr>
                </a:p>
              </p:txBody>
            </p:sp>
            <p:grpSp>
              <p:nvGrpSpPr>
                <p:cNvPr id="61" name="Groupe 60"/>
                <p:cNvGrpSpPr/>
                <p:nvPr/>
              </p:nvGrpSpPr>
              <p:grpSpPr>
                <a:xfrm>
                  <a:off x="925033" y="1438938"/>
                  <a:ext cx="3860984" cy="322520"/>
                  <a:chOff x="925033" y="1438938"/>
                  <a:chExt cx="3860984" cy="322520"/>
                </a:xfrm>
              </p:grpSpPr>
              <p:sp>
                <p:nvSpPr>
                  <p:cNvPr id="62" name="Rectangle à coins arrondis 61"/>
                  <p:cNvSpPr/>
                  <p:nvPr/>
                </p:nvSpPr>
                <p:spPr>
                  <a:xfrm>
                    <a:off x="925033" y="1438938"/>
                    <a:ext cx="8997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 dirty="0">
                        <a:effectLst/>
                        <a:ea typeface="MS Mincho"/>
                        <a:cs typeface="Times New Roman"/>
                      </a:rPr>
                      <a:t>Diagnostic</a:t>
                    </a:r>
                  </a:p>
                </p:txBody>
              </p:sp>
              <p:sp>
                <p:nvSpPr>
                  <p:cNvPr id="63" name="Rectangle à coins arrondis 62"/>
                  <p:cNvSpPr/>
                  <p:nvPr/>
                </p:nvSpPr>
                <p:spPr>
                  <a:xfrm>
                    <a:off x="1902742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Réalisation</a:t>
                    </a:r>
                  </a:p>
                </p:txBody>
              </p:sp>
              <p:sp>
                <p:nvSpPr>
                  <p:cNvPr id="64" name="Rectangle à coins arrondis 63"/>
                  <p:cNvSpPr/>
                  <p:nvPr/>
                </p:nvSpPr>
                <p:spPr>
                  <a:xfrm>
                    <a:off x="2897569" y="1442482"/>
                    <a:ext cx="9366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Intégration</a:t>
                    </a:r>
                  </a:p>
                </p:txBody>
              </p:sp>
              <p:sp>
                <p:nvSpPr>
                  <p:cNvPr id="65" name="Rectangle à coins arrondis 64"/>
                  <p:cNvSpPr/>
                  <p:nvPr/>
                </p:nvSpPr>
                <p:spPr>
                  <a:xfrm>
                    <a:off x="3892396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Résolu</a:t>
                    </a:r>
                  </a:p>
                </p:txBody>
              </p:sp>
            </p:grpSp>
          </p:grpSp>
          <p:sp>
            <p:nvSpPr>
              <p:cNvPr id="59" name="Flèche courbée vers le bas 58"/>
              <p:cNvSpPr/>
              <p:nvPr/>
            </p:nvSpPr>
            <p:spPr>
              <a:xfrm>
                <a:off x="1009995" y="861108"/>
                <a:ext cx="729443" cy="481932"/>
              </a:xfrm>
              <a:prstGeom prst="curvedDown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9587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Signification</a:t>
            </a:r>
          </a:p>
          <a:p>
            <a:pPr lvl="1"/>
            <a:r>
              <a:rPr lang="fr-FR" dirty="0" smtClean="0"/>
              <a:t>Comment va-t-on gérer nos documents, livraison, etc.?</a:t>
            </a:r>
          </a:p>
          <a:p>
            <a:r>
              <a:rPr lang="fr-FR" dirty="0" smtClean="0"/>
              <a:t>Dois pouvoir répondre à plusieurs questions parmi lesquelles :</a:t>
            </a:r>
          </a:p>
          <a:p>
            <a:pPr lvl="1"/>
            <a:r>
              <a:rPr lang="fr-FR" dirty="0" err="1" smtClean="0"/>
              <a:t>Versionning</a:t>
            </a:r>
            <a:r>
              <a:rPr lang="fr-FR" dirty="0" smtClean="0"/>
              <a:t> </a:t>
            </a:r>
          </a:p>
          <a:p>
            <a:pPr lvl="1"/>
            <a:r>
              <a:rPr lang="fr-FR" dirty="0" smtClean="0"/>
              <a:t>Document correspondant à une version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Gestion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6996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SubVersioN</a:t>
            </a:r>
            <a:endParaRPr lang="fr-FR" dirty="0" smtClean="0"/>
          </a:p>
          <a:p>
            <a:pPr lvl="1"/>
            <a:r>
              <a:rPr lang="fr-FR" dirty="0" smtClean="0"/>
              <a:t>Hébergé chez le client (Région Lorraine)</a:t>
            </a:r>
          </a:p>
          <a:p>
            <a:pPr lvl="1"/>
            <a:r>
              <a:rPr lang="fr-FR" dirty="0" smtClean="0"/>
              <a:t>Accès via VPN</a:t>
            </a:r>
          </a:p>
          <a:p>
            <a:pPr lvl="1"/>
            <a:r>
              <a:rPr lang="fr-FR" dirty="0"/>
              <a:t>Une arborescence de répertoires </a:t>
            </a:r>
            <a:r>
              <a:rPr lang="fr-FR" dirty="0" smtClean="0"/>
              <a:t>efficaces</a:t>
            </a:r>
          </a:p>
          <a:p>
            <a:pPr lvl="2"/>
            <a:r>
              <a:rPr lang="fr-FR" dirty="0" smtClean="0"/>
              <a:t>« Branches » contient les développements en cours</a:t>
            </a:r>
          </a:p>
          <a:p>
            <a:pPr lvl="2"/>
            <a:r>
              <a:rPr lang="fr-FR" dirty="0" smtClean="0"/>
              <a:t>« </a:t>
            </a:r>
            <a:r>
              <a:rPr lang="fr-FR" dirty="0" err="1" smtClean="0"/>
              <a:t>Trunk</a:t>
            </a:r>
            <a:r>
              <a:rPr lang="fr-FR" dirty="0" smtClean="0"/>
              <a:t> » contient le code source actuellement utilisé en production</a:t>
            </a:r>
          </a:p>
          <a:p>
            <a:pPr lvl="2"/>
            <a:r>
              <a:rPr lang="fr-FR" dirty="0" smtClean="0"/>
              <a:t>« Documentation » (Spécification, Manuel, gestion de configuration spécifique au client)</a:t>
            </a:r>
          </a:p>
          <a:p>
            <a:pPr lvl="2"/>
            <a:r>
              <a:rPr lang="fr-FR" dirty="0" smtClean="0"/>
              <a:t>« Livraison » soit de la Région soit d’Atos</a:t>
            </a:r>
          </a:p>
          <a:p>
            <a:pPr lvl="2"/>
            <a:r>
              <a:rPr lang="fr-FR" dirty="0" smtClean="0"/>
              <a:t>« Tags » contenant les sauvegardes de toutes les versions stables du projet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outils de gestions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3694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tos titre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Atos contenu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897</Words>
  <Application>Microsoft Macintosh PowerPoint</Application>
  <PresentationFormat>Présentation à l'écran (4:3)</PresentationFormat>
  <Paragraphs>215</Paragraphs>
  <Slides>21</Slides>
  <Notes>16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21</vt:i4>
      </vt:variant>
    </vt:vector>
  </HeadingPairs>
  <TitlesOfParts>
    <vt:vector size="23" baseType="lpstr">
      <vt:lpstr>Atos titre</vt:lpstr>
      <vt:lpstr>Atos contenu</vt:lpstr>
      <vt:lpstr>Présentation du stage</vt:lpstr>
      <vt:lpstr>Sommaire</vt:lpstr>
      <vt:lpstr>Présentation d’Atos — Historique</vt:lpstr>
      <vt:lpstr>Présentation d’Atos – dans le monde &amp; Actualité</vt:lpstr>
      <vt:lpstr>Présentation d’Atos – Zoom sur l’est de la France</vt:lpstr>
      <vt:lpstr>Présentation d’Atos – Organigramme</vt:lpstr>
      <vt:lpstr>Cycle de vie d’une demande</vt:lpstr>
      <vt:lpstr>Gestion de configuration</vt:lpstr>
      <vt:lpstr>Les outils de gestions de configuration</vt:lpstr>
      <vt:lpstr>Le Portail des Lorrains — www.lorraine.eu</vt:lpstr>
      <vt:lpstr>Jahia</vt:lpstr>
      <vt:lpstr>Le Portail des Lorrains</vt:lpstr>
      <vt:lpstr>Les différentes étapes du projet</vt:lpstr>
      <vt:lpstr>Les différentes étapes du projet</vt:lpstr>
      <vt:lpstr>Les différentes étapes du projet</vt:lpstr>
      <vt:lpstr>Les différentes étapes du projet</vt:lpstr>
      <vt:lpstr>Les différentes étapes du projet</vt:lpstr>
      <vt:lpstr>Les différentes étapes du projet</vt:lpstr>
      <vt:lpstr>Le Portail des Lorrains</vt:lpstr>
      <vt:lpstr>Autres développements — Synomia</vt:lpstr>
      <vt:lpstr>Conclusion</vt:lpstr>
    </vt:vector>
  </TitlesOfParts>
  <Company>Atos Origin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stage</dc:title>
  <dc:creator>Nicolas REITZ</dc:creator>
  <cp:lastModifiedBy>Nicolas Reitz</cp:lastModifiedBy>
  <cp:revision>77</cp:revision>
  <dcterms:created xsi:type="dcterms:W3CDTF">2012-09-06T08:21:51Z</dcterms:created>
  <dcterms:modified xsi:type="dcterms:W3CDTF">2012-09-17T06:34:30Z</dcterms:modified>
</cp:coreProperties>
</file>

<file path=docProps/thumbnail.jpeg>
</file>